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3" r:id="rId2"/>
  </p:sldMasterIdLst>
  <p:notesMasterIdLst>
    <p:notesMasterId r:id="rId47"/>
  </p:notesMasterIdLst>
  <p:handoutMasterIdLst>
    <p:handoutMasterId r:id="rId48"/>
  </p:handoutMasterIdLst>
  <p:sldIdLst>
    <p:sldId id="259" r:id="rId3"/>
    <p:sldId id="382" r:id="rId4"/>
    <p:sldId id="383" r:id="rId5"/>
    <p:sldId id="385" r:id="rId6"/>
    <p:sldId id="387" r:id="rId7"/>
    <p:sldId id="374" r:id="rId8"/>
    <p:sldId id="296" r:id="rId9"/>
    <p:sldId id="309" r:id="rId10"/>
    <p:sldId id="344" r:id="rId11"/>
    <p:sldId id="341" r:id="rId12"/>
    <p:sldId id="349" r:id="rId13"/>
    <p:sldId id="350" r:id="rId14"/>
    <p:sldId id="347" r:id="rId15"/>
    <p:sldId id="284" r:id="rId16"/>
    <p:sldId id="393" r:id="rId17"/>
    <p:sldId id="353" r:id="rId18"/>
    <p:sldId id="343" r:id="rId19"/>
    <p:sldId id="375" r:id="rId20"/>
    <p:sldId id="388" r:id="rId21"/>
    <p:sldId id="352" r:id="rId22"/>
    <p:sldId id="373" r:id="rId23"/>
    <p:sldId id="389" r:id="rId24"/>
    <p:sldId id="392" r:id="rId25"/>
    <p:sldId id="391" r:id="rId26"/>
    <p:sldId id="376" r:id="rId27"/>
    <p:sldId id="339" r:id="rId28"/>
    <p:sldId id="394" r:id="rId29"/>
    <p:sldId id="305" r:id="rId30"/>
    <p:sldId id="306" r:id="rId31"/>
    <p:sldId id="377" r:id="rId32"/>
    <p:sldId id="336" r:id="rId33"/>
    <p:sldId id="337" r:id="rId34"/>
    <p:sldId id="338" r:id="rId35"/>
    <p:sldId id="378" r:id="rId36"/>
    <p:sldId id="285" r:id="rId37"/>
    <p:sldId id="381" r:id="rId38"/>
    <p:sldId id="380" r:id="rId39"/>
    <p:sldId id="366" r:id="rId40"/>
    <p:sldId id="367" r:id="rId41"/>
    <p:sldId id="319" r:id="rId42"/>
    <p:sldId id="379" r:id="rId43"/>
    <p:sldId id="324" r:id="rId44"/>
    <p:sldId id="340" r:id="rId45"/>
    <p:sldId id="332" r:id="rId4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382"/>
            <p14:sldId id="383"/>
            <p14:sldId id="385"/>
            <p14:sldId id="387"/>
            <p14:sldId id="374"/>
            <p14:sldId id="296"/>
            <p14:sldId id="309"/>
            <p14:sldId id="344"/>
            <p14:sldId id="341"/>
            <p14:sldId id="349"/>
            <p14:sldId id="350"/>
            <p14:sldId id="347"/>
            <p14:sldId id="284"/>
            <p14:sldId id="393"/>
            <p14:sldId id="353"/>
            <p14:sldId id="343"/>
            <p14:sldId id="375"/>
            <p14:sldId id="388"/>
            <p14:sldId id="352"/>
            <p14:sldId id="373"/>
            <p14:sldId id="389"/>
            <p14:sldId id="392"/>
            <p14:sldId id="391"/>
            <p14:sldId id="376"/>
            <p14:sldId id="339"/>
            <p14:sldId id="394"/>
            <p14:sldId id="305"/>
            <p14:sldId id="306"/>
            <p14:sldId id="377"/>
            <p14:sldId id="336"/>
            <p14:sldId id="337"/>
            <p14:sldId id="338"/>
            <p14:sldId id="378"/>
            <p14:sldId id="285"/>
            <p14:sldId id="381"/>
            <p14:sldId id="380"/>
            <p14:sldId id="366"/>
            <p14:sldId id="367"/>
            <p14:sldId id="319"/>
            <p14:sldId id="379"/>
            <p14:sldId id="324"/>
            <p14:sldId id="340"/>
          </p14:sldIdLst>
        </p14:section>
        <p14:section name="Overview and Objectives" id="{ABA716BF-3A5C-4ADB-94C9-CFEF84EBA240}">
          <p14:sldIdLst>
            <p14:sldId id="332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8" autoAdjust="0"/>
    <p:restoredTop sz="83977" autoAdjust="0"/>
  </p:normalViewPr>
  <p:slideViewPr>
    <p:cSldViewPr>
      <p:cViewPr varScale="1">
        <p:scale>
          <a:sx n="61" d="100"/>
          <a:sy n="61" d="100"/>
        </p:scale>
        <p:origin x="10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2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Preparing for 2018 Taxes - Presented by Barbara Harris Laguna Wood PC Club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Preparing for 2018 Taxes - Presented by Barbara Harris Laguna Wood PC Club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template can be used as a starter file for presenting training materials in a group setting.</a:t>
            </a:r>
          </a:p>
          <a:p>
            <a:endParaRPr lang="en-US" dirty="0"/>
          </a:p>
          <a:p>
            <a:pPr lvl="0"/>
            <a:r>
              <a:rPr lang="en-US" sz="1200" b="1" dirty="0"/>
              <a:t>Sections</a:t>
            </a:r>
            <a:endParaRPr lang="en-US" sz="1200" b="0" dirty="0"/>
          </a:p>
          <a:p>
            <a:pPr lvl="0"/>
            <a:r>
              <a:rPr lang="en-US" sz="1200" b="0" dirty="0"/>
              <a:t>Right-click on a slide to add sections.</a:t>
            </a:r>
            <a:r>
              <a:rPr lang="en-US" sz="1200" b="0" baseline="0" dirty="0"/>
              <a:t> Sections can help to organize your slides or facilitate collaboration between multiple authors.</a:t>
            </a:r>
            <a:endParaRPr lang="en-US" sz="1200" b="0" dirty="0"/>
          </a:p>
          <a:p>
            <a:pPr lvl="0"/>
            <a:endParaRPr lang="en-US" sz="1200" b="1" dirty="0"/>
          </a:p>
          <a:p>
            <a:pPr lvl="0"/>
            <a:r>
              <a:rPr lang="en-US" sz="1200" b="1" dirty="0"/>
              <a:t>Notes</a:t>
            </a:r>
          </a:p>
          <a:p>
            <a:pPr lvl="0"/>
            <a:r>
              <a:rPr lang="en-US" sz="1200" dirty="0"/>
              <a:t>Use the Notes section for delivery notes or to provide additional details for the audience.</a:t>
            </a:r>
            <a:r>
              <a:rPr lang="en-US" sz="1200" baseline="0" dirty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/>
              <a:t>Keep in mind the font size (important for accessibility, visibility, videotaping, and online production)</a:t>
            </a:r>
          </a:p>
          <a:p>
            <a:pPr lvl="0"/>
            <a:endParaRPr lang="en-US" sz="1200" dirty="0"/>
          </a:p>
          <a:p>
            <a:pPr lvl="0">
              <a:buFontTx/>
              <a:buNone/>
            </a:pPr>
            <a:r>
              <a:rPr lang="en-US" sz="1200" b="1" dirty="0"/>
              <a:t>Coordinated colors </a:t>
            </a:r>
          </a:p>
          <a:p>
            <a:pPr lvl="0">
              <a:buFontTx/>
              <a:buNone/>
            </a:pPr>
            <a:r>
              <a:rPr lang="en-US" sz="1200" dirty="0"/>
              <a:t>Pay particular attention to the graphs, charts, and text boxes.</a:t>
            </a:r>
            <a:r>
              <a:rPr lang="en-US" sz="1200" baseline="0" dirty="0"/>
              <a:t> </a:t>
            </a:r>
            <a:endParaRPr lang="en-US" sz="1200" dirty="0"/>
          </a:p>
          <a:p>
            <a:pPr lvl="0"/>
            <a:r>
              <a:rPr lang="en-US" sz="1200" dirty="0"/>
              <a:t>Consider that attendees will print in black and white or grayscale. Run a test print to make sure your colors work when printed in pure black and white and grayscale.</a:t>
            </a:r>
          </a:p>
          <a:p>
            <a:pPr lvl="0">
              <a:buFontTx/>
              <a:buNone/>
            </a:pPr>
            <a:endParaRPr lang="en-US" sz="1200" dirty="0"/>
          </a:p>
          <a:p>
            <a:pPr lvl="0">
              <a:buFontTx/>
              <a:buNone/>
            </a:pPr>
            <a:r>
              <a:rPr lang="en-US" sz="1200" b="1" dirty="0"/>
              <a:t>Graphics, tables, and graphs</a:t>
            </a:r>
          </a:p>
          <a:p>
            <a:pPr lvl="0"/>
            <a:r>
              <a:rPr lang="en-US" sz="1200" dirty="0"/>
              <a:t>Keep it simple: If possible, use consistent, non-distracting styles and colors.</a:t>
            </a:r>
          </a:p>
          <a:p>
            <a:pPr lvl="0"/>
            <a:r>
              <a:rPr lang="en-US" sz="1200" dirty="0"/>
              <a:t>Label all graphs and tables.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9E4C6-AE2F-4CAD-A402-C619B61CB5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Preparing for 2018 Taxes - Presented by Barbara Harris Laguna Wood PC Club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D19CBC6C-8C28-4F27-B776-7989ADFF24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814928B9-7EDE-43D8-8291-B21A9335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8280E26F-FF41-41BC-B234-78518C1DFA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257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888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4325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6763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39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11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83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55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ahoma" panose="020B0604030504040204" pitchFamily="34" charset="0"/>
              </a:rPr>
              <a:t>07/16/96</a:t>
            </a:r>
            <a:endParaRPr lang="en-US" altLang="en-US" sz="1200" dirty="0">
              <a:latin typeface="Tahoma" panose="020B0604030504040204" pitchFamily="34" charset="0"/>
            </a:endParaRP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B5E03993-724B-43E8-A787-25EE000C25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257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888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4325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6763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39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11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83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55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ahoma" panose="020B0604030504040204" pitchFamily="34" charset="0"/>
              </a:rPr>
              <a:t>Preparing for 2018 Taxes - Presented by Barbara Harris Laguna Wood PC Club</a:t>
            </a:r>
            <a:endParaRPr lang="en-US" altLang="en-US" sz="1200" dirty="0">
              <a:latin typeface="Tahoma" panose="020B0604030504040204" pitchFamily="34" charset="0"/>
            </a:endParaRP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5E57DE7B-9E26-447B-8677-D9CA01AFEA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257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888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4325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6763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39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11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83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5563" indent="-225425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ahoma" panose="020B0604030504040204" pitchFamily="34" charset="0"/>
              </a:rPr>
              <a:t>##</a:t>
            </a:r>
            <a:endParaRPr lang="en-US" altLang="en-US" sz="12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https://www.moneycrashers.com/free-online-tax-preparation-software-services/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Preparing for 2018 Taxes - Presented by Barbara Harris Laguna Wood PC Club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27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https://www.moneycrashers.com/free-online-tax-preparation-software-services/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Preparing for 2018 Taxes - Presented by Barbara Harris Laguna Wood PC Club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63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ABC1-7BA7-4A44-BC66-4373C3FB6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97ED-89B7-4090-B6A7-5652EE75B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49284-C307-49C9-A3A9-A3BC03F5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A8B5-AF32-4369-B74E-7480316977D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8AA49-2C9F-4174-8B67-4D1FBF7F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07D39-E573-48EC-9A74-A00238BD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5046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EF365-0A73-46D8-A0B2-4986FECAB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B5E2D-F0F0-4EEA-9083-58C7CCD94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044D3-270D-4853-B984-128F9FE4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A8B5-AF32-4369-B74E-7480316977D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3DC11-3D8A-4619-928B-FDEA2F2A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7EDC7-C4D6-4DEE-86ED-0139EB8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370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EA5CFF-B70B-4553-A95F-07E0334B1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ACD79-DB17-4A04-8D79-EF98600B4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FA843-9354-4477-97ED-9A7236EC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A8B5-AF32-4369-B74E-7480316977D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6BE86-A4BB-4D94-8856-B7C795E2C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DFA2C-ED0D-4E22-821C-101CBDD5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456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774366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413D-ABBA-446D-8BC1-FA1DF5875E27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6246511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414D-7378-4019-9693-29B4D2086B99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413F2768-AE48-4DC3-91F9-76A18B8278AD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78489-B6AE-46D6-B45E-B0F4FA3B7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3CB10-AE27-46EE-8928-E553440DA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BAAB1-1326-4F97-AEE8-02F9E58C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A8B5-AF32-4369-B74E-7480316977D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364A-F178-462B-813A-860028D43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8B95E-FF66-418B-9767-79DD72EF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368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767F-2C35-462C-8D63-8C8A3EF0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02950-39E6-4447-B66D-99E2D2C39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62D84-7CD0-494C-91BA-1D9474F0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A8B5-AF32-4369-B74E-7480316977D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BD2C6-28F7-4461-842D-65B4D486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C1362-46E2-448E-A98D-26025152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171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6FA-AD04-4A7F-A316-188E6F37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F8C27-9045-4476-A40B-69D53D844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289CF-C2E2-4407-B433-658F88FB6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17B62-8597-4EDE-A1D2-37EB419B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A8B5-AF32-4369-B74E-7480316977D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8DA8A-093A-4557-9075-A5F805DE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3E470-69D5-4716-9D95-E8A8D21F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9321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1D07A-D995-4789-A7BE-476AECFF9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51C2A-17C0-4C8F-958A-0B5254C21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46801-60EC-4FD5-9677-9017B5F5D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3D42CD-BF7A-45FA-9C4E-FEC78C4F9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536ED5-A88B-45C3-AB91-8690B14E5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66C12-BC4B-4E74-A0A0-63458B41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A8B5-AF32-4369-B74E-7480316977D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8B1FA9-7DF5-465C-8913-CA2B0414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9F78B6-0CA2-4C57-A928-5AD2B57F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906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7E7F-5936-4D4B-BE0A-B8D1D1553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E91CEC-A0E4-4D5A-B2CB-C4B8AD8CD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00CB-E125-4F4D-81F3-DF324D441A47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03D6B-48DE-43CE-BE14-891F9F32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3CB8-17DC-413D-968D-A0482BF8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06466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451790-FEAA-4246-BB01-1439730F7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310-0597-4B4E-8CF4-98E3BA51B963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3D63E-E966-4378-87E0-D050CEBA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F8090-D0AA-4513-81A4-0CFC14546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5351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2543-8356-4145-8637-2318BADB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FE7D0-5D08-4B80-AC13-E19B073CC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31986-070B-40B5-883F-83EA7027D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B8EA5-B53D-42E2-ACD3-DA7D376CC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A8B5-AF32-4369-B74E-7480316977D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9A71F-9D24-41B5-8AC4-7B5B7CD5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58D38-8AD1-4015-83B6-E6872016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554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91CC1-B1A9-4EE6-9138-522926E3B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A629F-6A23-4AB7-B796-7BBA6F49E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F8442-7C2D-4EF3-8D89-DE1AA620C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BE3FA-30CC-4FC2-91DF-A7596926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B2F0-E9A7-4757-B948-727C5FBFA1F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36A48-5044-4A4B-A9CD-5D5FD4F5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87E49-F280-4335-AC36-6DAEF494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56593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1243C-A72B-44B7-9E9D-229DD3F31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DB78E-B462-4A07-BF42-822A434C8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6089B-58E9-49D8-84AF-03B946FDC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FA8B5-AF32-4369-B74E-7480316977D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210AB-C431-44D6-99A2-63C8893EE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2018 Tax Preparation - Presented by Barbara Harris Laguna Woods PC Club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F0ADB-3D7B-4586-B9DA-F7E284C12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7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650" r:id="rId14"/>
    <p:sldLayoutId id="2147483663" r:id="rId15"/>
  </p:sldLayoutIdLst>
  <p:transition spd="slow">
    <p:wipe dir="d"/>
  </p:transition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a.gov/pubs/EN-05-10536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71600" y="1371600"/>
            <a:ext cx="7620000" cy="3124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Preparing for </a:t>
            </a:r>
            <a:br>
              <a:rPr lang="en-US" dirty="0"/>
            </a:br>
            <a:r>
              <a:rPr lang="en-US" dirty="0"/>
              <a:t>Your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2019 </a:t>
            </a:r>
            <a:br>
              <a:rPr lang="en-US" dirty="0"/>
            </a:br>
            <a:r>
              <a:rPr lang="en-US" dirty="0"/>
              <a:t>Federal and State Income Taxes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886200" y="5257800"/>
            <a:ext cx="4772528" cy="1143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400" b="1" dirty="0">
                <a:latin typeface="+mn-lt"/>
              </a:rPr>
              <a:t>Barbara Harris</a:t>
            </a:r>
          </a:p>
          <a:p>
            <a:pPr algn="ctr"/>
            <a:r>
              <a:rPr lang="en-US" sz="2400" b="1" dirty="0">
                <a:latin typeface="+mn-lt"/>
              </a:rPr>
              <a:t>Tax Aide Local Coordinator - Counselor</a:t>
            </a:r>
          </a:p>
          <a:p>
            <a:r>
              <a:rPr lang="en-US" sz="2400" b="1" dirty="0">
                <a:latin typeface="+mn-lt"/>
              </a:rPr>
              <a:t>Treasurer – Laguna Woods PC Club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0DB747A-CCE3-44F7-AA93-E759846B9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b="1" dirty="0"/>
              <a:t>Is My Social Security Income Taxable?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6DEE1-7738-45B4-969A-3B87BD225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74088" cy="5257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b="1" dirty="0"/>
              <a:t>Single – </a:t>
            </a:r>
          </a:p>
          <a:p>
            <a:pPr lvl="1">
              <a:defRPr/>
            </a:pPr>
            <a:r>
              <a:rPr lang="en-US" sz="2800" b="1" dirty="0"/>
              <a:t>Combined Income $25,000 to $34,000 </a:t>
            </a:r>
          </a:p>
          <a:p>
            <a:pPr lvl="2">
              <a:defRPr/>
            </a:pPr>
            <a:r>
              <a:rPr lang="en-US" sz="2800" b="1" dirty="0"/>
              <a:t>Up to 50% of Social Security Income is Taxable Income</a:t>
            </a:r>
          </a:p>
          <a:p>
            <a:pPr lvl="1">
              <a:defRPr/>
            </a:pPr>
            <a:r>
              <a:rPr lang="en-US" sz="2800" b="1" dirty="0"/>
              <a:t>Combined Income &gt; $34,000 </a:t>
            </a:r>
          </a:p>
          <a:p>
            <a:pPr lvl="2">
              <a:defRPr/>
            </a:pPr>
            <a:r>
              <a:rPr lang="en-US" sz="2800" b="1" dirty="0"/>
              <a:t>Up 85 % of Social Security Income is Taxable Income </a:t>
            </a:r>
          </a:p>
          <a:p>
            <a:pPr marL="914400" lvl="2" indent="0">
              <a:buNone/>
              <a:defRPr/>
            </a:pPr>
            <a:endParaRPr lang="en-US" sz="2800" b="1" dirty="0"/>
          </a:p>
          <a:p>
            <a:pPr>
              <a:defRPr/>
            </a:pPr>
            <a:r>
              <a:rPr lang="en-US" sz="2600" b="1" dirty="0"/>
              <a:t>Married Filling Jointly -</a:t>
            </a:r>
          </a:p>
          <a:p>
            <a:pPr lvl="1">
              <a:defRPr/>
            </a:pPr>
            <a:r>
              <a:rPr lang="en-US" sz="2600" b="1" dirty="0">
                <a:ea typeface="+mn-ea"/>
                <a:cs typeface="+mn-cs"/>
              </a:rPr>
              <a:t>Combined Income $ 32,000 to $44,000</a:t>
            </a:r>
          </a:p>
          <a:p>
            <a:pPr lvl="2">
              <a:defRPr/>
            </a:pPr>
            <a:r>
              <a:rPr lang="en-US" sz="2600" b="1" dirty="0">
                <a:ea typeface="+mn-ea"/>
                <a:cs typeface="+mn-cs"/>
              </a:rPr>
              <a:t>Up to 50% of Social Security Income is Taxable Income</a:t>
            </a:r>
          </a:p>
          <a:p>
            <a:pPr lvl="1">
              <a:defRPr/>
            </a:pPr>
            <a:r>
              <a:rPr lang="en-US" sz="2600" b="1" dirty="0">
                <a:ea typeface="+mn-ea"/>
                <a:cs typeface="+mn-cs"/>
              </a:rPr>
              <a:t>Combined Income  &gt; $44,000</a:t>
            </a:r>
          </a:p>
          <a:p>
            <a:pPr lvl="2">
              <a:defRPr/>
            </a:pPr>
            <a:r>
              <a:rPr lang="en-US" sz="2600" b="1" dirty="0"/>
              <a:t>Up 85 % of Social Security Income is Taxable Income </a:t>
            </a:r>
          </a:p>
          <a:p>
            <a:pPr lvl="1">
              <a:defRPr/>
            </a:pPr>
            <a:endParaRPr lang="en-US" sz="2400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8EB2E2C-47D5-47BC-8012-DAC820A3A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ctr"/>
            <a:r>
              <a:rPr lang="en-US" altLang="en-US" dirty="0"/>
              <a:t>What is Combined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5B1BE-799F-4FD5-8DC2-299E2BE6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48288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2800" b="1" dirty="0">
                <a:ea typeface="+mn-ea"/>
                <a:cs typeface="+mn-cs"/>
              </a:rPr>
              <a:t>Combined Income =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en-US" sz="2800" b="1" dirty="0">
              <a:ea typeface="+mn-ea"/>
              <a:cs typeface="+mn-cs"/>
            </a:endParaRP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a typeface="+mn-ea"/>
                <a:cs typeface="+mn-cs"/>
              </a:rPr>
              <a:t>+½ of your Total Social Security Income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a typeface="+mn-ea"/>
                <a:cs typeface="+mn-cs"/>
              </a:rPr>
              <a:t>+ Other Income</a:t>
            </a:r>
          </a:p>
          <a:p>
            <a:pPr lvl="3">
              <a:defRPr/>
            </a:pPr>
            <a:r>
              <a:rPr lang="en-US" sz="2800" b="1" dirty="0">
                <a:ea typeface="+mn-ea"/>
                <a:cs typeface="+mn-cs"/>
              </a:rPr>
              <a:t>Wages, Pension, Annuity, Investment Income (Capital Gain, Dividends, etc.) IRA withdrawals, Rental Income, tax exempt interest</a:t>
            </a:r>
          </a:p>
          <a:p>
            <a:pPr lvl="3">
              <a:defRPr/>
            </a:pPr>
            <a:r>
              <a:rPr lang="en-US" sz="2800" b="1" dirty="0">
                <a:ea typeface="+mn-ea"/>
                <a:cs typeface="+mn-cs"/>
              </a:rPr>
              <a:t>Roth IRA withdrawals do not count but bond interest does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a typeface="+mn-ea"/>
                <a:cs typeface="+mn-cs"/>
              </a:rPr>
              <a:t>= Combined Income</a:t>
            </a:r>
          </a:p>
          <a:p>
            <a:pPr lvl="2">
              <a:defRPr/>
            </a:pPr>
            <a:endParaRPr lang="en-US" sz="3200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43B9413-CDA0-4102-82C4-E80385AFE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1371600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/>
              <a:t>Is My Social Security Taxable</a:t>
            </a:r>
            <a:br>
              <a:rPr lang="en-US" altLang="en-US" b="1" dirty="0"/>
            </a:br>
            <a:r>
              <a:rPr lang="en-US" altLang="en-US" b="1" dirty="0"/>
              <a:t>Example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874E954-EE70-4C99-83B7-595AB498FD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088313" cy="4495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dirty="0"/>
              <a:t>Example for Single Person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b="1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200" b="1" dirty="0"/>
              <a:t>	$ </a:t>
            </a:r>
            <a:r>
              <a:rPr lang="en-US" altLang="en-US" sz="3200" b="1" u="sng" dirty="0"/>
              <a:t>14,000</a:t>
            </a:r>
            <a:r>
              <a:rPr lang="en-US" altLang="en-US" sz="3200" b="1" dirty="0"/>
              <a:t>	         Social Security Benefit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200" b="1" dirty="0"/>
              <a:t>       7,000	            ½ Social Security	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200" b="1" dirty="0"/>
              <a:t>  + </a:t>
            </a:r>
            <a:r>
              <a:rPr lang="en-US" altLang="en-US" sz="3200" b="1" u="sng" dirty="0"/>
              <a:t> 30,000    </a:t>
            </a:r>
            <a:r>
              <a:rPr lang="en-US" altLang="en-US" sz="3200" b="1" dirty="0"/>
              <a:t>	All other Combined Income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200" b="1" dirty="0"/>
              <a:t>  $  37,000	       Total is &gt; $34,000 base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3200" b="1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200" b="1" dirty="0"/>
              <a:t>Up to 85 % of the total Social Security or $11,900 will be added to all other taxable income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/>
              <a:t>   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7988AAA-1F3D-4F48-817E-672D8C454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5277" y="286754"/>
            <a:ext cx="8061325" cy="1367725"/>
          </a:xfrm>
        </p:spPr>
        <p:txBody>
          <a:bodyPr>
            <a:normAutofit/>
          </a:bodyPr>
          <a:lstStyle/>
          <a:p>
            <a:pPr algn="ctr"/>
            <a:r>
              <a:rPr lang="en-US" altLang="en-US" sz="3100" b="1" dirty="0"/>
              <a:t> What Determines My Medicare Premium</a:t>
            </a:r>
            <a:br>
              <a:rPr lang="en-US" altLang="en-US" sz="3100" b="1" dirty="0"/>
            </a:br>
            <a:r>
              <a:rPr lang="en-US" altLang="en-US" sz="3100" b="1" dirty="0"/>
              <a:t>Based on Your MAGI</a:t>
            </a:r>
            <a:br>
              <a:rPr lang="en-US" altLang="en-US" sz="3600" b="1" dirty="0"/>
            </a:br>
            <a:r>
              <a:rPr lang="en-US" altLang="en-US" sz="2000" b="1" dirty="0"/>
              <a:t>Modified Adjusted Gross income</a:t>
            </a:r>
            <a:endParaRPr lang="en-US" altLang="en-US" sz="3600" b="1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080EA841-1981-49FF-9D0C-8D5CC4685A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1"/>
            <a:ext cx="8747125" cy="4724400"/>
          </a:xfrm>
        </p:spPr>
        <p:txBody>
          <a:bodyPr>
            <a:normAutofit/>
          </a:bodyPr>
          <a:lstStyle/>
          <a:p>
            <a:r>
              <a:rPr lang="en-US" altLang="en-US" sz="2800" b="1" dirty="0"/>
              <a:t>Based on MAGI  Income from two years ago </a:t>
            </a:r>
          </a:p>
          <a:p>
            <a:pPr lvl="1"/>
            <a:r>
              <a:rPr lang="en-US" altLang="en-US" sz="2400" b="1" dirty="0"/>
              <a:t>MAGI  includes all gross income taxable and tax exempt</a:t>
            </a:r>
          </a:p>
          <a:p>
            <a:pPr lvl="1"/>
            <a:r>
              <a:rPr lang="en-US" altLang="en-US" sz="2400" b="1" dirty="0"/>
              <a:t>2017  MAGI Tax Return effects 2019 Premium</a:t>
            </a:r>
          </a:p>
          <a:p>
            <a:pPr lvl="1"/>
            <a:r>
              <a:rPr lang="en-US" altLang="en-US" sz="2400" b="1" dirty="0"/>
              <a:t>$85,000 Single   $170,000 Married filing Jointly </a:t>
            </a:r>
          </a:p>
          <a:p>
            <a:r>
              <a:rPr lang="en-US" altLang="en-US" sz="2800" b="1" dirty="0"/>
              <a:t>Example</a:t>
            </a:r>
          </a:p>
          <a:p>
            <a:pPr lvl="1"/>
            <a:r>
              <a:rPr lang="en-US" altLang="en-US" sz="2400" b="1" dirty="0"/>
              <a:t>You sell a rental and recapture the depreciation or get a huge capital gain in 2016 -  </a:t>
            </a:r>
          </a:p>
          <a:p>
            <a:pPr lvl="1"/>
            <a:r>
              <a:rPr lang="en-US" altLang="en-US" sz="2400" b="1" dirty="0"/>
              <a:t>If MAGI exceeds base – 2018  Medicare Premium Increases</a:t>
            </a:r>
          </a:p>
          <a:p>
            <a:pPr algn="ctr"/>
            <a:r>
              <a:rPr lang="en-US" altLang="en-US" sz="2800" b="1" dirty="0">
                <a:hlinkClick r:id="rId2"/>
              </a:rPr>
              <a:t>https://www.ssa.gov/pubs/EN-05-10536.pdf</a:t>
            </a:r>
            <a:endParaRPr lang="en-US" altLang="en-US" sz="2800" b="1" dirty="0"/>
          </a:p>
          <a:p>
            <a:pPr marL="0" indent="0" algn="ctr">
              <a:buNone/>
            </a:pPr>
            <a:r>
              <a:rPr lang="en-US" altLang="en-US" sz="2800" b="1" dirty="0"/>
              <a:t>Medicare Premiums for Higher Income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D9E5FFF-0FD0-423B-9E55-972560B16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algn="ctr"/>
            <a:r>
              <a:rPr lang="en-US" altLang="en-US" b="1" dirty="0"/>
              <a:t>Always File If You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73EEA5B4-5E22-4A88-887B-BFC0B760AC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143001"/>
            <a:ext cx="8915400" cy="5500686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sz="3600" b="1" dirty="0"/>
              <a:t>Made estimated tax payments</a:t>
            </a:r>
          </a:p>
          <a:p>
            <a:endParaRPr lang="en-US" altLang="en-US" sz="3600" b="1" dirty="0"/>
          </a:p>
          <a:p>
            <a:r>
              <a:rPr lang="en-US" altLang="en-US" sz="3600" b="1" dirty="0"/>
              <a:t>Purchased health insurance from Covered California and received form 1095 A</a:t>
            </a:r>
          </a:p>
          <a:p>
            <a:endParaRPr lang="en-US" altLang="en-US" sz="3600" b="1" dirty="0"/>
          </a:p>
          <a:p>
            <a:r>
              <a:rPr lang="en-US" altLang="en-US" sz="3600" b="1" dirty="0"/>
              <a:t>Had income tax withheld from wages or other distributions</a:t>
            </a:r>
          </a:p>
          <a:p>
            <a:endParaRPr lang="en-US" altLang="en-US" sz="3600" b="1" dirty="0"/>
          </a:p>
          <a:p>
            <a:r>
              <a:rPr lang="en-US" altLang="en-US" sz="3600" b="1" dirty="0"/>
              <a:t>Had carry over investment loss from previous years</a:t>
            </a:r>
          </a:p>
          <a:p>
            <a:endParaRPr lang="en-US" altLang="en-US" sz="3600" b="1" dirty="0"/>
          </a:p>
          <a:p>
            <a:r>
              <a:rPr lang="en-US" altLang="en-US" sz="3600" b="1" dirty="0"/>
              <a:t>Net Income </a:t>
            </a:r>
          </a:p>
          <a:p>
            <a:pPr lvl="1"/>
            <a:r>
              <a:rPr lang="en-US" altLang="en-US" sz="3600" b="1" dirty="0"/>
              <a:t>&gt; $400 from Self Employment</a:t>
            </a:r>
          </a:p>
          <a:p>
            <a:endParaRPr lang="en-US" altLang="en-US" sz="3000" dirty="0"/>
          </a:p>
        </p:txBody>
      </p:sp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F4B350-F9BA-455D-924E-982C8AD9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971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Other Federal vs California</a:t>
            </a:r>
            <a:br>
              <a:rPr lang="en-US" sz="3200" b="1" dirty="0"/>
            </a:br>
            <a:r>
              <a:rPr lang="en-US" sz="3200" b="1" dirty="0"/>
              <a:t>Income Differences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F9C96-1FD5-4850-B5AE-EB0284A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209554"/>
            <a:ext cx="8763000" cy="5369168"/>
          </a:xfrm>
        </p:spPr>
        <p:txBody>
          <a:bodyPr>
            <a:noAutofit/>
          </a:bodyPr>
          <a:lstStyle/>
          <a:p>
            <a:r>
              <a:rPr lang="en-US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Unemployment</a:t>
            </a:r>
          </a:p>
          <a:p>
            <a:pPr lvl="1"/>
            <a:r>
              <a:rPr lang="en-US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Fed considers taxable income </a:t>
            </a:r>
          </a:p>
          <a:p>
            <a:pPr lvl="1"/>
            <a:r>
              <a:rPr lang="en-US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100" b="1" dirty="0">
                <a:solidFill>
                  <a:srgbClr val="FF0000"/>
                </a:solidFill>
              </a:rPr>
              <a:t>State No reporting</a:t>
            </a:r>
          </a:p>
          <a:p>
            <a:pPr lvl="1"/>
            <a:endParaRPr lang="en-US" sz="3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Social Security</a:t>
            </a:r>
          </a:p>
          <a:p>
            <a:pPr lvl="1"/>
            <a:r>
              <a:rPr lang="en-US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Portion could be taxable for Fed 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3100" b="1" dirty="0">
                <a:solidFill>
                  <a:srgbClr val="FF0000"/>
                </a:solidFill>
              </a:rPr>
              <a:t>State  No Reporting</a:t>
            </a:r>
          </a:p>
          <a:p>
            <a:pPr lvl="1"/>
            <a:endParaRPr lang="en-US" sz="3100" b="1" dirty="0">
              <a:solidFill>
                <a:srgbClr val="FF0000"/>
              </a:solidFill>
            </a:endParaRPr>
          </a:p>
          <a:p>
            <a:r>
              <a:rPr lang="en-US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Foreign County Social Security</a:t>
            </a:r>
          </a:p>
          <a:p>
            <a:pPr lvl="1"/>
            <a:r>
              <a:rPr lang="en-US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Feds added to Social Security  S</a:t>
            </a:r>
          </a:p>
          <a:p>
            <a:pPr lvl="1"/>
            <a:r>
              <a:rPr lang="en-US" sz="3100" b="1" dirty="0">
                <a:solidFill>
                  <a:srgbClr val="FF0000"/>
                </a:solidFill>
              </a:rPr>
              <a:t>State Report as Taxable Income</a:t>
            </a:r>
          </a:p>
          <a:p>
            <a:pPr marL="0" indent="0">
              <a:buNone/>
            </a:pPr>
            <a:r>
              <a:rPr lang="en-US" sz="3500" b="1" dirty="0">
                <a:solidFill>
                  <a:srgbClr val="FF0000"/>
                </a:solidFill>
              </a:rPr>
              <a:t> </a:t>
            </a:r>
            <a:endParaRPr lang="en-US" sz="3500" b="1" dirty="0"/>
          </a:p>
          <a:p>
            <a:endParaRPr lang="en-US" sz="3500" b="1" dirty="0">
              <a:solidFill>
                <a:srgbClr val="FF0000"/>
              </a:solidFill>
            </a:endParaRP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1371600" lvl="3" indent="0">
              <a:buNone/>
            </a:pPr>
            <a:r>
              <a:rPr lang="en-US" sz="2800" b="1" dirty="0"/>
              <a:t>			</a:t>
            </a:r>
          </a:p>
          <a:p>
            <a:pPr marL="457200" lvl="1" indent="0" algn="ctr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800" b="1" dirty="0"/>
              <a:t>	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00122887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F4B350-F9BA-455D-924E-982C8AD9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971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Other Federal vs California</a:t>
            </a:r>
            <a:br>
              <a:rPr lang="en-US" sz="3200" b="1" dirty="0"/>
            </a:br>
            <a:r>
              <a:rPr lang="en-US" sz="3200" b="1" dirty="0"/>
              <a:t>Income Differences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F9C96-1FD5-4850-B5AE-EB0284A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209554"/>
            <a:ext cx="8763000" cy="5369168"/>
          </a:xfrm>
        </p:spPr>
        <p:txBody>
          <a:bodyPr>
            <a:noAutofit/>
          </a:bodyPr>
          <a:lstStyle/>
          <a:p>
            <a:r>
              <a:rPr lang="en-US" sz="3200" b="1" dirty="0"/>
              <a:t>Interest on US Savings Bonds</a:t>
            </a:r>
          </a:p>
          <a:p>
            <a:pPr lvl="1"/>
            <a:r>
              <a:rPr lang="en-US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Fed considers taxable income </a:t>
            </a:r>
          </a:p>
          <a:p>
            <a:pPr lvl="1"/>
            <a:r>
              <a:rPr lang="en-US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500" b="1" dirty="0">
                <a:solidFill>
                  <a:srgbClr val="FF0000"/>
                </a:solidFill>
              </a:rPr>
              <a:t>State No reporting</a:t>
            </a:r>
          </a:p>
          <a:p>
            <a:pPr lvl="1"/>
            <a:endParaRPr lang="en-US" sz="2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California Lottery Winnings </a:t>
            </a:r>
          </a:p>
          <a:p>
            <a:pPr lvl="1"/>
            <a:r>
              <a:rPr lang="en-US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Fed considers taxable income </a:t>
            </a:r>
          </a:p>
          <a:p>
            <a:pPr lvl="1"/>
            <a:r>
              <a:rPr lang="en-US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500" b="1" dirty="0">
                <a:solidFill>
                  <a:srgbClr val="FF0000"/>
                </a:solidFill>
              </a:rPr>
              <a:t>State No reporting</a:t>
            </a:r>
          </a:p>
          <a:p>
            <a:pPr lvl="1"/>
            <a:endParaRPr lang="en-US" sz="2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Alimony </a:t>
            </a:r>
          </a:p>
          <a:p>
            <a:pPr lvl="1"/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Fed no reporting if after 12/31/2018</a:t>
            </a:r>
          </a:p>
          <a:p>
            <a:pPr lvl="1"/>
            <a:r>
              <a:rPr lang="en-US" sz="2900" b="1" dirty="0">
                <a:solidFill>
                  <a:srgbClr val="FF0000"/>
                </a:solidFill>
              </a:rPr>
              <a:t>California Always Report</a:t>
            </a:r>
          </a:p>
          <a:p>
            <a:pPr marL="0" indent="0">
              <a:buNone/>
            </a:pPr>
            <a:endParaRPr lang="en-US" sz="3500" b="1" dirty="0"/>
          </a:p>
          <a:p>
            <a:endParaRPr lang="en-US" sz="3500" b="1" dirty="0">
              <a:solidFill>
                <a:srgbClr val="FF0000"/>
              </a:solidFill>
            </a:endParaRP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1371600" lvl="3" indent="0">
              <a:buNone/>
            </a:pPr>
            <a:r>
              <a:rPr lang="en-US" sz="2800" b="1" dirty="0"/>
              <a:t>			</a:t>
            </a:r>
          </a:p>
          <a:p>
            <a:pPr marL="457200" lvl="1" indent="0" algn="ctr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800" b="1" dirty="0"/>
              <a:t>	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223534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FBC428D-F836-40A0-BE43-568029F42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algn="ctr"/>
            <a:r>
              <a:rPr lang="en-US" altLang="en-US" b="1" dirty="0"/>
              <a:t>Always File If You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2351379-531A-422C-A088-7A048B18D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0025" y="1143000"/>
            <a:ext cx="8755063" cy="5181600"/>
          </a:xfrm>
        </p:spPr>
        <p:txBody>
          <a:bodyPr>
            <a:normAutofit/>
          </a:bodyPr>
          <a:lstStyle/>
          <a:p>
            <a:r>
              <a:rPr lang="en-US" altLang="en-US" sz="3300" b="1" dirty="0"/>
              <a:t>Qualify for a refundable credit</a:t>
            </a:r>
          </a:p>
          <a:p>
            <a:endParaRPr lang="en-US" altLang="en-US" sz="3300" b="1" dirty="0"/>
          </a:p>
          <a:p>
            <a:pPr lvl="1"/>
            <a:r>
              <a:rPr lang="en-US" altLang="en-US" sz="3300" b="1" dirty="0"/>
              <a:t>Earned Income Credit Under age 65 by 12/31/2018 For Federal</a:t>
            </a:r>
          </a:p>
          <a:p>
            <a:pPr lvl="1"/>
            <a:r>
              <a:rPr lang="en-US" altLang="en-US" sz="3300" b="1" dirty="0"/>
              <a:t>For State no age limit– must be earned income – W2 or 1099 Misc.</a:t>
            </a:r>
          </a:p>
          <a:p>
            <a:pPr lvl="1"/>
            <a:endParaRPr lang="en-US" altLang="en-US" sz="3300" b="1" dirty="0"/>
          </a:p>
          <a:p>
            <a:r>
              <a:rPr lang="en-US" altLang="en-US" sz="3300" b="1" dirty="0"/>
              <a:t>Received First Time Homeowner credit in 2008 and are continuing to repay the credit</a:t>
            </a:r>
          </a:p>
        </p:txBody>
      </p:sp>
    </p:spTree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FBC5-5548-4F91-B2EA-915D6207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24200"/>
            <a:ext cx="6019800" cy="13716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What can I deduct from my Income and should I itemize</a:t>
            </a:r>
          </a:p>
        </p:txBody>
      </p:sp>
    </p:spTree>
    <p:extLst>
      <p:ext uri="{BB962C8B-B14F-4D97-AF65-F5344CB8AC3E}">
        <p14:creationId xmlns:p14="http://schemas.microsoft.com/office/powerpoint/2010/main" val="830074775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F4B350-F9BA-455D-924E-982C8AD9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892" y="228601"/>
            <a:ext cx="8077200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2019 Federal VS California 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Standard Deduction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F9C96-1FD5-4850-B5AE-EB0284A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			       	  	Federal 		California 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800" b="1" dirty="0"/>
              <a:t>&lt; 65</a:t>
            </a:r>
          </a:p>
          <a:p>
            <a:pPr marL="0" indent="0">
              <a:buNone/>
            </a:pPr>
            <a:r>
              <a:rPr lang="en-US" sz="2800" b="1" dirty="0"/>
              <a:t>	Single`		      $  12,200		 $ 4,537 </a:t>
            </a:r>
          </a:p>
          <a:p>
            <a:pPr marL="0" indent="0">
              <a:buNone/>
            </a:pPr>
            <a:r>
              <a:rPr lang="en-US" sz="2800" b="1" dirty="0"/>
              <a:t>	Married	    		  24,400		     9,074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	&gt; 65</a:t>
            </a:r>
          </a:p>
          <a:p>
            <a:pPr marL="0" indent="0">
              <a:buNone/>
            </a:pPr>
            <a:r>
              <a:rPr lang="en-US" sz="2800" b="1" dirty="0"/>
              <a:t>	Single      		       $ 13,850		 $ 4,537</a:t>
            </a:r>
          </a:p>
          <a:p>
            <a:pPr marL="0" indent="0">
              <a:buNone/>
            </a:pPr>
            <a:r>
              <a:rPr lang="en-US" sz="2800" b="1" dirty="0"/>
              <a:t>	Married			  27,000		     9,074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Refer to IRS.gov for Head of Household</a:t>
            </a:r>
          </a:p>
          <a:p>
            <a:pPr marL="0" indent="0">
              <a:buNone/>
            </a:pPr>
            <a:r>
              <a:rPr lang="en-US" sz="2400" b="1" dirty="0"/>
              <a:t>       			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83342829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FBC5-5548-4F91-B2EA-915D6207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819401"/>
            <a:ext cx="73152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new for 2019 Taxes</a:t>
            </a:r>
          </a:p>
        </p:txBody>
      </p:sp>
    </p:spTree>
    <p:extLst>
      <p:ext uri="{BB962C8B-B14F-4D97-AF65-F5344CB8AC3E}">
        <p14:creationId xmlns:p14="http://schemas.microsoft.com/office/powerpoint/2010/main" val="227100406"/>
      </p:ext>
    </p:extLst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F4B350-F9BA-455D-924E-982C8AD9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9716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Itemized Medical Deduction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F9C96-1FD5-4850-B5AE-EB0284A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3063"/>
            <a:ext cx="8458200" cy="5515305"/>
          </a:xfrm>
        </p:spPr>
        <p:txBody>
          <a:bodyPr>
            <a:noAutofit/>
          </a:bodyPr>
          <a:lstStyle/>
          <a:p>
            <a:pPr lvl="1"/>
            <a:r>
              <a:rPr lang="en-US" sz="3200" b="1" dirty="0"/>
              <a:t>Medical Deduction subject to 7.5% of AGI</a:t>
            </a:r>
          </a:p>
          <a:p>
            <a:pPr lvl="2"/>
            <a:r>
              <a:rPr lang="en-US" sz="3200" b="1" dirty="0"/>
              <a:t>Example  $20,000 AGI</a:t>
            </a:r>
          </a:p>
          <a:p>
            <a:pPr marL="1371600" lvl="3" indent="0">
              <a:buNone/>
            </a:pPr>
            <a:r>
              <a:rPr lang="en-US" sz="3200" b="1" dirty="0"/>
              <a:t>$20,000  AGI  X  7.5%  = $1,500</a:t>
            </a:r>
          </a:p>
          <a:p>
            <a:pPr marL="914400" lvl="2" indent="0">
              <a:buNone/>
            </a:pPr>
            <a:endParaRPr lang="en-US" sz="3200" b="1" dirty="0"/>
          </a:p>
          <a:p>
            <a:pPr marL="914400" lvl="2" indent="0">
              <a:buNone/>
            </a:pPr>
            <a:r>
              <a:rPr lang="en-US" sz="3200" b="1" dirty="0"/>
              <a:t>$3,000 Medical Expenses</a:t>
            </a:r>
          </a:p>
          <a:p>
            <a:pPr marL="514350" lvl="1" indent="0">
              <a:buNone/>
            </a:pPr>
            <a:r>
              <a:rPr lang="en-US" sz="3200" b="1" dirty="0"/>
              <a:t>    </a:t>
            </a:r>
            <a:r>
              <a:rPr lang="en-US" sz="3200" b="1" u="sng" dirty="0"/>
              <a:t>- 1,500  7.5 % </a:t>
            </a:r>
            <a:r>
              <a:rPr lang="en-US" sz="3200" b="1" dirty="0"/>
              <a:t>of AGI</a:t>
            </a:r>
          </a:p>
          <a:p>
            <a:pPr marL="914400" lvl="2" indent="0">
              <a:buNone/>
            </a:pPr>
            <a:r>
              <a:rPr lang="en-US" sz="3200" b="1" dirty="0"/>
              <a:t>$1,500  </a:t>
            </a:r>
            <a:r>
              <a:rPr lang="en-US" sz="3000" b="1" dirty="0"/>
              <a:t>Amount of allowable deduction</a:t>
            </a:r>
            <a:endParaRPr lang="en-US" sz="2800" b="1" dirty="0"/>
          </a:p>
          <a:p>
            <a:pPr marL="914400" lvl="2" indent="0">
              <a:buNone/>
            </a:pPr>
            <a:endParaRPr lang="en-US" sz="2800" b="1" dirty="0"/>
          </a:p>
          <a:p>
            <a:pPr marL="228600" indent="0">
              <a:buNone/>
            </a:pPr>
            <a:r>
              <a:rPr lang="en-US" sz="3400" b="1" dirty="0">
                <a:solidFill>
                  <a:srgbClr val="FF0000"/>
                </a:solidFill>
              </a:rPr>
              <a:t>Note:  This was supposed to Increase from 7.5% to 10% but was rolled back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71962058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F4B350-F9BA-455D-924E-982C8AD9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9716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2019 Itemized Deductions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F9C96-1FD5-4850-B5AE-EB0284A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360817"/>
          </a:xfrm>
        </p:spPr>
        <p:txBody>
          <a:bodyPr>
            <a:noAutofit/>
          </a:bodyPr>
          <a:lstStyle/>
          <a:p>
            <a:r>
              <a:rPr lang="en-US" sz="2600" b="1" dirty="0"/>
              <a:t>State Income and Sales Tax  and Property  taxes  but can not exceed $10,000  for Federal Deduction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State of California does not agree you are able to deduct all</a:t>
            </a:r>
          </a:p>
          <a:p>
            <a:r>
              <a:rPr lang="en-US" sz="2600" b="1" dirty="0"/>
              <a:t>Mortgage Interest -  On Loans up to $750K on made  after Dec.  2017  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State of California does not agree  and allows interest to be deducted on Mortgages over $750K</a:t>
            </a:r>
          </a:p>
          <a:p>
            <a:r>
              <a:rPr lang="en-US" sz="2600" b="1" dirty="0"/>
              <a:t>Interest Homeowner's Line of Credit not deductible unless the debt is used to build, buy or improve the home	</a:t>
            </a:r>
          </a:p>
          <a:p>
            <a:pPr lvl="1"/>
            <a:r>
              <a:rPr lang="en-US" sz="2300" b="1" dirty="0"/>
              <a:t> </a:t>
            </a:r>
            <a:r>
              <a:rPr lang="en-US" sz="2300" b="1" dirty="0">
                <a:solidFill>
                  <a:srgbClr val="FF0000"/>
                </a:solidFill>
              </a:rPr>
              <a:t>California has same rule</a:t>
            </a:r>
          </a:p>
          <a:p>
            <a:r>
              <a:rPr lang="en-US" sz="2600" b="1" dirty="0"/>
              <a:t>Mortgage Insurance</a:t>
            </a:r>
          </a:p>
          <a:p>
            <a:endParaRPr lang="en-US" sz="2000" b="1" dirty="0"/>
          </a:p>
          <a:p>
            <a:endParaRPr lang="en-US" sz="28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800" b="1" dirty="0"/>
              <a:t>	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65233082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FBC5-5548-4F91-B2EA-915D6207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429000"/>
            <a:ext cx="6019800" cy="297180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What is coming in 2020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4884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40313C7-3C61-46A3-9760-F65207A03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7962" y="228599"/>
            <a:ext cx="8936038" cy="1600202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2020 Secure Act</a:t>
            </a:r>
            <a:br>
              <a:rPr lang="en-US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Setting Every Community Up For</a:t>
            </a:r>
            <a:br>
              <a:rPr lang="en-US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Retirement Enhancem</a:t>
            </a:r>
            <a:r>
              <a:rPr lang="en-US" altLang="en-US" sz="3600" b="1" dirty="0"/>
              <a:t>ent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DD311F0-378B-40FB-806C-17910EAC23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962" y="2057399"/>
            <a:ext cx="8728076" cy="45720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en-US" sz="2800" b="1" dirty="0"/>
              <a:t>Changes the Required Minimum Distribution Age (RMD</a:t>
            </a:r>
            <a:r>
              <a:rPr lang="en-US" altLang="en-US" sz="2800" dirty="0"/>
              <a:t>)</a:t>
            </a:r>
          </a:p>
          <a:p>
            <a:pPr marL="342900" lvl="1" indent="0" algn="ctr">
              <a:buNone/>
            </a:pPr>
            <a:r>
              <a:rPr lang="en-US" altLang="en-US" sz="4000" b="1" dirty="0"/>
              <a:t>70 ½ to 72</a:t>
            </a:r>
          </a:p>
          <a:p>
            <a:pPr marL="0" indent="0" algn="ctr">
              <a:buNone/>
            </a:pPr>
            <a:r>
              <a:rPr lang="en-US" altLang="en-US" sz="2800" b="1" dirty="0"/>
              <a:t>Not Retroactive </a:t>
            </a:r>
          </a:p>
          <a:p>
            <a:pPr marL="0" indent="0" algn="ctr">
              <a:buNone/>
            </a:pPr>
            <a:endParaRPr lang="en-US" altLang="en-US" sz="2800" b="1" dirty="0"/>
          </a:p>
          <a:p>
            <a:pPr marL="0" indent="0" algn="ctr">
              <a:buNone/>
            </a:pPr>
            <a:r>
              <a:rPr lang="en-US" altLang="en-US" sz="3200" b="1" dirty="0"/>
              <a:t> Only applies if you turned 70 ½ in 2020</a:t>
            </a:r>
          </a:p>
          <a:p>
            <a:pPr marL="342900" lvl="1" indent="0" algn="ctr">
              <a:buNone/>
            </a:pPr>
            <a:endParaRPr lang="en-US" altLang="en-US" sz="2800" b="1" dirty="0"/>
          </a:p>
          <a:p>
            <a:pPr marL="342900" lvl="1" indent="0" algn="ctr">
              <a:buNone/>
            </a:pPr>
            <a:r>
              <a:rPr lang="en-US" altLang="en-US" sz="4000" b="1" dirty="0"/>
              <a:t>Birthdays after 7/1/2019</a:t>
            </a:r>
          </a:p>
          <a:p>
            <a:pPr marL="0" indent="0" algn="ctr">
              <a:buNone/>
            </a:pPr>
            <a:endParaRPr lang="en-US" altLang="en-US" sz="2700" b="1" dirty="0"/>
          </a:p>
          <a:p>
            <a:pPr marL="0" indent="0" algn="ctr">
              <a:buNone/>
            </a:pPr>
            <a:r>
              <a:rPr lang="en-US" altLang="en-US" sz="3100" b="1" dirty="0"/>
              <a:t>Changes distribution for non spousal IRA inheritance – Must be distributed in 10 Years</a:t>
            </a:r>
          </a:p>
          <a:p>
            <a:pPr marL="342900" lvl="1" indent="0">
              <a:buNone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62557247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40313C7-3C61-46A3-9760-F65207A03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7962" y="228599"/>
            <a:ext cx="8936038" cy="1600202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California 2020 Tax Changes </a:t>
            </a:r>
            <a:endParaRPr lang="en-US" altLang="en-US" sz="3600" b="1" dirty="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DD311F0-378B-40FB-806C-17910EAC23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962" y="1600201"/>
            <a:ext cx="8728076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altLang="en-US" sz="2800" b="1" dirty="0"/>
          </a:p>
          <a:p>
            <a:pPr marL="0" indent="0" algn="ctr">
              <a:buNone/>
            </a:pPr>
            <a:r>
              <a:rPr lang="en-US" altLang="en-US" sz="5400" dirty="0"/>
              <a:t>Must Have Health Insurance</a:t>
            </a:r>
          </a:p>
          <a:p>
            <a:pPr marL="0" indent="0" algn="ctr">
              <a:buNone/>
            </a:pPr>
            <a:r>
              <a:rPr lang="en-US" altLang="en-US" sz="3600" b="1" dirty="0"/>
              <a:t>Penalty </a:t>
            </a:r>
          </a:p>
          <a:p>
            <a:r>
              <a:rPr lang="en-US" sz="3600" dirty="0"/>
              <a:t> $695 per adult</a:t>
            </a:r>
          </a:p>
          <a:p>
            <a:r>
              <a:rPr lang="en-US" sz="3600" dirty="0"/>
              <a:t> $347.50 per minor</a:t>
            </a:r>
          </a:p>
          <a:p>
            <a:r>
              <a:rPr lang="en-US" sz="3600" dirty="0"/>
              <a:t> High income earners may have a larger penalty</a:t>
            </a:r>
          </a:p>
          <a:p>
            <a:r>
              <a:rPr lang="en-US" sz="3600" dirty="0"/>
              <a:t> Penalty must be reported on and paid with individual’s California  tax return</a:t>
            </a:r>
          </a:p>
          <a:p>
            <a:pPr marL="342900" lvl="1" indent="0">
              <a:buNone/>
            </a:pPr>
            <a:endParaRPr lang="en-US" altLang="en-US" sz="4400" dirty="0"/>
          </a:p>
          <a:p>
            <a:pPr marL="342900" lvl="1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96080593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FBC5-5548-4F91-B2EA-915D6207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429000"/>
            <a:ext cx="6019800" cy="2971800"/>
          </a:xfrm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How can I Reduce my tax bill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45537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40313C7-3C61-46A3-9760-F65207A03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93038" cy="928688"/>
          </a:xfrm>
        </p:spPr>
        <p:txBody>
          <a:bodyPr/>
          <a:lstStyle/>
          <a:p>
            <a:pPr algn="ctr"/>
            <a:r>
              <a:rPr lang="en-US" altLang="en-US" sz="3600" b="1" dirty="0"/>
              <a:t>Reduce Taxable income 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DD311F0-378B-40FB-806C-17910EAC23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962" y="1371601"/>
            <a:ext cx="8440738" cy="52578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If you have a Large Carry forward Loss</a:t>
            </a:r>
          </a:p>
          <a:p>
            <a:pPr lvl="1"/>
            <a:r>
              <a:rPr lang="en-US" altLang="en-US" sz="3200" dirty="0"/>
              <a:t>IRS only allows $3,000 per year</a:t>
            </a:r>
          </a:p>
          <a:p>
            <a:pPr lvl="1"/>
            <a:r>
              <a:rPr lang="en-US" altLang="en-US" sz="3200" dirty="0"/>
              <a:t>Market is up – Sell Stock</a:t>
            </a:r>
          </a:p>
          <a:p>
            <a:pPr lvl="1"/>
            <a:r>
              <a:rPr lang="en-US" altLang="en-US" sz="3200" dirty="0"/>
              <a:t>Example</a:t>
            </a:r>
          </a:p>
          <a:p>
            <a:pPr lvl="2"/>
            <a:r>
              <a:rPr lang="en-US" altLang="en-US" sz="3200" dirty="0"/>
              <a:t>- 50,000 Carry Forward Loss from Prior Year</a:t>
            </a:r>
          </a:p>
          <a:p>
            <a:pPr lvl="2"/>
            <a:r>
              <a:rPr lang="en-US" altLang="en-US" sz="3200" dirty="0"/>
              <a:t>You purchased a stock at $50  Value Today is $100 Share sell some shares – apply the gain to the carry forward loss</a:t>
            </a:r>
          </a:p>
          <a:p>
            <a:endParaRPr lang="en-US" altLang="en-US" sz="2400" b="1" dirty="0"/>
          </a:p>
          <a:p>
            <a:r>
              <a:rPr lang="en-US" altLang="en-US" sz="2600" b="1" dirty="0">
                <a:solidFill>
                  <a:srgbClr val="FF0000"/>
                </a:solidFill>
              </a:rPr>
              <a:t>Note – This must occur in the current tax year 12/31/19</a:t>
            </a:r>
          </a:p>
        </p:txBody>
      </p:sp>
    </p:spTree>
  </p:cSld>
  <p:clrMapOvr>
    <a:masterClrMapping/>
  </p:clrMapOvr>
  <p:transition spd="slow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40313C7-3C61-46A3-9760-F65207A03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5481" y="198698"/>
            <a:ext cx="7793038" cy="928688"/>
          </a:xfrm>
        </p:spPr>
        <p:txBody>
          <a:bodyPr/>
          <a:lstStyle/>
          <a:p>
            <a:pPr algn="ctr"/>
            <a:r>
              <a:rPr lang="en-US" altLang="en-US" sz="3600" b="1" dirty="0"/>
              <a:t>Reduce Taxable income  by Donations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DD311F0-378B-40FB-806C-17910EAC23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962" y="1127386"/>
            <a:ext cx="8728076" cy="5502015"/>
          </a:xfrm>
        </p:spPr>
        <p:txBody>
          <a:bodyPr>
            <a:normAutofit lnSpcReduction="10000"/>
          </a:bodyPr>
          <a:lstStyle/>
          <a:p>
            <a:r>
              <a:rPr lang="en-US" altLang="en-US" sz="3200" b="1" dirty="0"/>
              <a:t>Have a Portion of your RMD go directly to a charity</a:t>
            </a:r>
          </a:p>
          <a:p>
            <a:pPr lvl="1"/>
            <a:r>
              <a:rPr lang="en-US" altLang="en-US" sz="3600" b="1" dirty="0"/>
              <a:t>Example</a:t>
            </a:r>
          </a:p>
          <a:p>
            <a:pPr marL="342900" lvl="1" indent="0">
              <a:buNone/>
            </a:pPr>
            <a:endParaRPr lang="en-US" altLang="en-US" sz="3600" b="1" dirty="0"/>
          </a:p>
          <a:p>
            <a:pPr marL="685800" lvl="2" indent="0">
              <a:buNone/>
            </a:pPr>
            <a:r>
              <a:rPr lang="en-US" altLang="en-US" sz="3200" b="1" dirty="0"/>
              <a:t>$ 15,000  Required Minimum Distribution  </a:t>
            </a:r>
          </a:p>
          <a:p>
            <a:pPr marL="685800" lvl="2" indent="0">
              <a:buNone/>
            </a:pPr>
            <a:r>
              <a:rPr lang="en-US" altLang="en-US" sz="3200" b="1" dirty="0"/>
              <a:t>No Donation </a:t>
            </a:r>
          </a:p>
          <a:p>
            <a:pPr marL="685800" lvl="2" indent="0">
              <a:buNone/>
            </a:pPr>
            <a:r>
              <a:rPr lang="en-US" altLang="en-US" sz="3200" b="1" dirty="0"/>
              <a:t>$15,000 is Taxable income</a:t>
            </a:r>
          </a:p>
          <a:p>
            <a:pPr marL="685800" lvl="2" indent="0">
              <a:buNone/>
            </a:pPr>
            <a:endParaRPr lang="en-US" altLang="en-US" sz="3200" b="1" dirty="0"/>
          </a:p>
          <a:p>
            <a:pPr marL="685800" lvl="2" indent="0">
              <a:buNone/>
            </a:pPr>
            <a:r>
              <a:rPr lang="en-US" altLang="en-US" sz="3200" b="1" dirty="0"/>
              <a:t>$15,000  Required Minimum Distribution</a:t>
            </a:r>
          </a:p>
          <a:p>
            <a:pPr marL="685800" lvl="2" indent="0">
              <a:buNone/>
            </a:pPr>
            <a:r>
              <a:rPr lang="en-US" altLang="en-US" sz="3200" b="1" dirty="0"/>
              <a:t>    2,400   -= 200 month donation to a church</a:t>
            </a:r>
          </a:p>
          <a:p>
            <a:pPr marL="685800" lvl="2" indent="0">
              <a:buNone/>
            </a:pPr>
            <a:r>
              <a:rPr lang="en-US" altLang="en-US" sz="3200" b="1" dirty="0"/>
              <a:t>$ 12,600   Is Taxable income.</a:t>
            </a:r>
          </a:p>
          <a:p>
            <a:pPr marL="0" indent="0" algn="ctr">
              <a:buNone/>
            </a:pPr>
            <a:r>
              <a:rPr lang="en-US" altLang="en-US" sz="2600" b="1" dirty="0">
                <a:solidFill>
                  <a:srgbClr val="FF0000"/>
                </a:solidFill>
              </a:rPr>
              <a:t>Note – This must occur in the current tax year 12/31/19</a:t>
            </a:r>
          </a:p>
        </p:txBody>
      </p:sp>
    </p:spTree>
    <p:extLst>
      <p:ext uri="{BB962C8B-B14F-4D97-AF65-F5344CB8AC3E}">
        <p14:creationId xmlns:p14="http://schemas.microsoft.com/office/powerpoint/2010/main" val="2009382079"/>
      </p:ext>
    </p:extLst>
  </p:cSld>
  <p:clrMapOvr>
    <a:masterClrMapping/>
  </p:clrMapOvr>
  <p:transition spd="slow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7752732A-AB16-49C7-AFF0-289F06FE1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76201"/>
            <a:ext cx="8202612" cy="1447799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/>
              <a:t>Reduce Taxes You Owe</a:t>
            </a:r>
            <a:br>
              <a:rPr lang="en-US" altLang="en-US" b="1" dirty="0"/>
            </a:br>
            <a:r>
              <a:rPr lang="en-US" altLang="en-US" b="1" dirty="0"/>
              <a:t>Tax Credits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8DEA2D3-27BD-4EF5-9B31-3C15CF1AFD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562975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800" b="1" dirty="0"/>
              <a:t>Tax Credits are better than Tax Deductions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Tax Deductions reduce your Taxable Income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Tax Credits are subtracted from the Taxes you owe</a:t>
            </a:r>
          </a:p>
          <a:p>
            <a:pPr>
              <a:defRPr/>
            </a:pPr>
            <a:r>
              <a:rPr lang="en-US" altLang="en-US" sz="2800" b="1" dirty="0"/>
              <a:t>Two types of Credits	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ea typeface="+mn-ea"/>
                <a:cs typeface="+mn-cs"/>
              </a:rPr>
              <a:t>Refundable Tax Credits and Non-Refundable Credit</a:t>
            </a:r>
          </a:p>
          <a:p>
            <a:pPr>
              <a:defRPr/>
            </a:pPr>
            <a:r>
              <a:rPr lang="en-US" altLang="en-US" sz="2800" b="1" dirty="0"/>
              <a:t>Refundable – IRS Pays you even if you don’t owe</a:t>
            </a:r>
          </a:p>
          <a:p>
            <a:pPr lvl="2">
              <a:defRPr/>
            </a:pPr>
            <a:r>
              <a:rPr lang="en-US" altLang="en-US" sz="2800" b="1" dirty="0">
                <a:ea typeface="+mn-ea"/>
                <a:cs typeface="+mn-cs"/>
              </a:rPr>
              <a:t>Child Tax Credit</a:t>
            </a:r>
          </a:p>
          <a:p>
            <a:pPr lvl="2">
              <a:defRPr/>
            </a:pPr>
            <a:r>
              <a:rPr lang="en-US" altLang="en-US" sz="2800" b="1" dirty="0">
                <a:ea typeface="+mn-ea"/>
                <a:cs typeface="+mn-cs"/>
              </a:rPr>
              <a:t>Earned Income Credit if under 65 for Federal</a:t>
            </a:r>
          </a:p>
          <a:p>
            <a:pPr lvl="3">
              <a:defRPr/>
            </a:pPr>
            <a:r>
              <a:rPr lang="en-US" altLang="en-US" sz="2800" b="1" dirty="0">
                <a:solidFill>
                  <a:srgbClr val="FF0000"/>
                </a:solidFill>
              </a:rPr>
              <a:t>State of California 18 and over</a:t>
            </a:r>
            <a:endParaRPr lang="en-US" altLang="en-US" sz="28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lvl="2">
              <a:buFont typeface="Wingdings" panose="05000000000000000000" pitchFamily="2" charset="2"/>
              <a:buChar char="v"/>
              <a:defRPr/>
            </a:pPr>
            <a:endParaRPr lang="en-US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5FE0EA1-B4A9-44E2-A7CF-995149C3E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b="1" dirty="0"/>
              <a:t>Non Refundable</a:t>
            </a:r>
            <a:br>
              <a:rPr lang="en-US" altLang="en-US" b="1" dirty="0"/>
            </a:br>
            <a:r>
              <a:rPr lang="en-US" altLang="en-US" b="1" dirty="0"/>
              <a:t>Tax Credits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02EC8C89-B136-4F20-83B4-3BA8DAEB0E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412632"/>
            <a:ext cx="8458200" cy="5140568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en-US" altLang="en-US" sz="2800" b="1" dirty="0"/>
          </a:p>
          <a:p>
            <a:pPr>
              <a:defRPr/>
            </a:pPr>
            <a:r>
              <a:rPr lang="en-US" altLang="en-US" sz="4800" b="1" dirty="0"/>
              <a:t>Non-Refundable Credits – Need to Owe taxes to benefit</a:t>
            </a:r>
          </a:p>
          <a:p>
            <a:pPr lvl="2">
              <a:defRPr/>
            </a:pPr>
            <a:endParaRPr lang="en-US" altLang="en-US" sz="4800" b="1" dirty="0"/>
          </a:p>
          <a:p>
            <a:pPr lvl="2">
              <a:defRPr/>
            </a:pPr>
            <a:r>
              <a:rPr lang="en-US" altLang="en-US" sz="4800" b="1" dirty="0"/>
              <a:t>Retirement Savings Credit</a:t>
            </a:r>
          </a:p>
          <a:p>
            <a:pPr lvl="2">
              <a:defRPr/>
            </a:pPr>
            <a:r>
              <a:rPr lang="en-US" altLang="en-US" sz="4800" b="1" dirty="0"/>
              <a:t>Credit for Electric Car</a:t>
            </a:r>
          </a:p>
          <a:p>
            <a:pPr lvl="2">
              <a:defRPr/>
            </a:pPr>
            <a:r>
              <a:rPr lang="en-US" altLang="en-US" sz="4800" b="1" dirty="0"/>
              <a:t>Energy Credit </a:t>
            </a:r>
          </a:p>
          <a:p>
            <a:pPr lvl="2">
              <a:defRPr/>
            </a:pPr>
            <a:r>
              <a:rPr lang="en-US" altLang="en-US" sz="4800" b="1" dirty="0"/>
              <a:t>Foreign Tax Credit usually appears on your Brokerage Account</a:t>
            </a:r>
          </a:p>
          <a:p>
            <a:pPr lvl="1">
              <a:defRPr/>
            </a:pPr>
            <a:endParaRPr lang="en-US" altLang="en-US" sz="4800" b="1" dirty="0"/>
          </a:p>
          <a:p>
            <a:pPr lvl="1">
              <a:defRPr/>
            </a:pPr>
            <a:r>
              <a:rPr lang="en-US" altLang="en-US" sz="4800" b="1" dirty="0"/>
              <a:t>Can Not be Carried forward  Use it or Loose it</a:t>
            </a:r>
          </a:p>
          <a:p>
            <a:pPr>
              <a:defRPr/>
            </a:pPr>
            <a:endParaRPr lang="en-US" altLang="en-US" sz="4800" b="1" dirty="0"/>
          </a:p>
          <a:p>
            <a:pPr marL="685800" lvl="2" indent="0" algn="ctr">
              <a:buNone/>
              <a:defRPr/>
            </a:pPr>
            <a:r>
              <a:rPr lang="en-US" altLang="en-US" sz="4800" b="1" dirty="0">
                <a:solidFill>
                  <a:srgbClr val="FF0000"/>
                </a:solidFill>
              </a:rPr>
              <a:t>Refer to IRS.gov for complete list</a:t>
            </a:r>
          </a:p>
          <a:p>
            <a:pPr lvl="2">
              <a:buFont typeface="Wingdings" panose="05000000000000000000" pitchFamily="2" charset="2"/>
              <a:buChar char="v"/>
              <a:defRPr/>
            </a:pP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F272-9A8E-4C66-A7C8-07AFC3FE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2" y="152400"/>
            <a:ext cx="8153399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2019 Federal Tax Changes </a:t>
            </a:r>
            <a:br>
              <a:rPr lang="en-US" b="1" dirty="0"/>
            </a:br>
            <a:r>
              <a:rPr lang="en-US" b="1" dirty="0"/>
              <a:t>1040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5D4AE-FEE4-485F-BD28-FE0E9E764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 anchor="ctr">
            <a:normAutofit fontScale="25000" lnSpcReduction="20000"/>
          </a:bodyPr>
          <a:lstStyle/>
          <a:p>
            <a:endParaRPr lang="en-US" sz="7400" dirty="0"/>
          </a:p>
          <a:p>
            <a:r>
              <a:rPr lang="en-US" sz="11200" dirty="0"/>
              <a:t>All Income on page 1</a:t>
            </a:r>
          </a:p>
          <a:p>
            <a:pPr lvl="1"/>
            <a:r>
              <a:rPr lang="en-US" sz="10900" dirty="0"/>
              <a:t>Signature is on Page 2</a:t>
            </a:r>
          </a:p>
          <a:p>
            <a:endParaRPr lang="en-US" sz="11200" dirty="0"/>
          </a:p>
          <a:p>
            <a:r>
              <a:rPr lang="en-US" sz="11200" dirty="0"/>
              <a:t>New line 6 will report capital gain or (loss).</a:t>
            </a:r>
          </a:p>
          <a:p>
            <a:pPr marL="514350" lvl="2">
              <a:spcBef>
                <a:spcPts val="750"/>
              </a:spcBef>
            </a:pPr>
            <a:r>
              <a:rPr lang="en-US" sz="11200" dirty="0"/>
              <a:t> Subsequent lines are renumbered.</a:t>
            </a:r>
          </a:p>
          <a:p>
            <a:pPr marL="342900" lvl="2" indent="0">
              <a:spcBef>
                <a:spcPts val="750"/>
              </a:spcBef>
              <a:buNone/>
            </a:pPr>
            <a:endParaRPr lang="en-US" sz="7400" dirty="0"/>
          </a:p>
          <a:p>
            <a:r>
              <a:rPr lang="en-US" sz="11200" dirty="0"/>
              <a:t>"Full-year health care coverage " box is eliminated </a:t>
            </a:r>
          </a:p>
          <a:p>
            <a:pPr lvl="1"/>
            <a:r>
              <a:rPr lang="en-US" sz="11200" dirty="0"/>
              <a:t>Shared responsibility penalty eliminated in 2019</a:t>
            </a:r>
          </a:p>
          <a:p>
            <a:endParaRPr lang="en-US" sz="7400" dirty="0"/>
          </a:p>
          <a:p>
            <a:pPr marL="171450" lvl="1">
              <a:spcBef>
                <a:spcPts val="750"/>
              </a:spcBef>
            </a:pPr>
            <a:r>
              <a:rPr lang="en-US" sz="11200" dirty="0"/>
              <a:t>New Form 1040 SR Large Print for Seniors</a:t>
            </a:r>
          </a:p>
          <a:p>
            <a:pPr marL="514350" lvl="2">
              <a:spcBef>
                <a:spcPts val="750"/>
              </a:spcBef>
            </a:pPr>
            <a:r>
              <a:rPr lang="en-US" sz="11200" dirty="0"/>
              <a:t>Only used for over 65</a:t>
            </a:r>
          </a:p>
          <a:p>
            <a:pPr marL="514350" lvl="2">
              <a:spcBef>
                <a:spcPts val="750"/>
              </a:spcBef>
            </a:pPr>
            <a:endParaRPr lang="en-US" sz="7400" dirty="0"/>
          </a:p>
          <a:p>
            <a:pPr marL="171450" lvl="1">
              <a:spcBef>
                <a:spcPts val="750"/>
              </a:spcBef>
            </a:pPr>
            <a:r>
              <a:rPr lang="en-US" sz="10400" dirty="0"/>
              <a:t>Alimony not reported for divorce’s finalized after 12/31/18</a:t>
            </a:r>
          </a:p>
          <a:p>
            <a:pPr marL="171450" lvl="1">
              <a:spcBef>
                <a:spcPts val="750"/>
              </a:spcBef>
            </a:pPr>
            <a:endParaRPr lang="en-US" sz="6800" dirty="0"/>
          </a:p>
          <a:p>
            <a:pPr marL="171450" lvl="1">
              <a:spcBef>
                <a:spcPts val="750"/>
              </a:spcBef>
            </a:pPr>
            <a:endParaRPr lang="en-US" sz="24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6223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FBC5-5548-4F91-B2EA-915D6207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429000"/>
            <a:ext cx="6019800" cy="2971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6700" dirty="0"/>
              <a:t>other tax tips</a:t>
            </a:r>
            <a:br>
              <a:rPr lang="en-US" sz="6700" dirty="0"/>
            </a:br>
            <a:br>
              <a:rPr lang="en-US" sz="6700" dirty="0"/>
            </a:br>
            <a:endParaRPr lang="en-US" sz="6700" dirty="0"/>
          </a:p>
        </p:txBody>
      </p:sp>
    </p:spTree>
    <p:extLst>
      <p:ext uri="{BB962C8B-B14F-4D97-AF65-F5344CB8AC3E}">
        <p14:creationId xmlns:p14="http://schemas.microsoft.com/office/powerpoint/2010/main" val="3482613090"/>
      </p:ext>
    </p:extLst>
  </p:cSld>
  <p:clrMapOvr>
    <a:masterClrMapping/>
  </p:clrMapOvr>
  <p:transition spd="slow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91B32C14-626B-4A9D-95B6-B0AF2230B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Other Tax Tips</a:t>
            </a:r>
            <a:br>
              <a:rPr lang="en-US" altLang="en-US" b="1" dirty="0"/>
            </a:br>
            <a:r>
              <a:rPr lang="en-US" altLang="en-US" b="1" dirty="0"/>
              <a:t>Understand Your Taxable Events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587C20B8-16F2-4523-8547-CFB476BA5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134350" cy="4862511"/>
          </a:xfrm>
        </p:spPr>
        <p:txBody>
          <a:bodyPr/>
          <a:lstStyle/>
          <a:p>
            <a:pPr>
              <a:defRPr/>
            </a:pPr>
            <a:endParaRPr lang="en-US" sz="3600" dirty="0"/>
          </a:p>
          <a:p>
            <a:pPr lvl="1">
              <a:defRPr/>
            </a:pPr>
            <a:r>
              <a:rPr lang="en-US" sz="3200" dirty="0"/>
              <a:t>Dividends from Non-IRA Brokerage Accounts</a:t>
            </a:r>
          </a:p>
          <a:p>
            <a:pPr lvl="1">
              <a:defRPr/>
            </a:pPr>
            <a:r>
              <a:rPr lang="en-US" sz="3200" dirty="0"/>
              <a:t>Financial Advisors “Churning” Brokerage Account Generating Capital Gains</a:t>
            </a:r>
          </a:p>
          <a:p>
            <a:pPr lvl="1">
              <a:defRPr/>
            </a:pPr>
            <a:r>
              <a:rPr lang="en-US" sz="3200" dirty="0"/>
              <a:t>Receiving a 1099</a:t>
            </a:r>
          </a:p>
          <a:p>
            <a:pPr lvl="1">
              <a:defRPr/>
            </a:pPr>
            <a:r>
              <a:rPr lang="en-US" sz="3200" dirty="0"/>
              <a:t>Rollovers from IRA to Roth</a:t>
            </a:r>
          </a:p>
          <a:p>
            <a:pPr lvl="1">
              <a:defRPr/>
            </a:pPr>
            <a:r>
              <a:rPr lang="en-US" sz="3200" dirty="0"/>
              <a:t>Distribution from IRA’s and Annuities</a:t>
            </a:r>
          </a:p>
          <a:p>
            <a:pPr lvl="1">
              <a:defRPr/>
            </a:pPr>
            <a:endParaRPr lang="en-US" sz="3200" dirty="0"/>
          </a:p>
          <a:p>
            <a:pPr lvl="1">
              <a:defRPr/>
            </a:pPr>
            <a:endParaRPr lang="en-US" sz="3200" dirty="0"/>
          </a:p>
          <a:p>
            <a:pPr lvl="1">
              <a:defRPr/>
            </a:pPr>
            <a:endParaRPr lang="en-US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E4E2C35-FF60-4253-BF32-1D3A39E3A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pPr algn="ctr"/>
            <a:r>
              <a:rPr lang="en-US" altLang="en-US" b="1" dirty="0"/>
              <a:t>Avoid Negative Income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3D4261E7-7F95-4DB6-A625-7903F63FB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Avoid Negative Income</a:t>
            </a:r>
          </a:p>
          <a:p>
            <a:pPr>
              <a:defRPr/>
            </a:pPr>
            <a:endParaRPr lang="en-US" sz="3600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sz="3600" dirty="0"/>
              <a:t>Your Standard Deduction is more than you Income and your Taxable income is Negative 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sz="3600" dirty="0"/>
              <a:t>Example – Married Filing Jointly &gt;65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sz="3600" dirty="0"/>
              <a:t>	      15,000 Adjusted Gross Income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sz="3600" u="sng" dirty="0"/>
              <a:t>        27,000 Standard Deduction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600" dirty="0"/>
              <a:t>          </a:t>
            </a:r>
            <a:r>
              <a:rPr lang="en-US" sz="3600" b="1" dirty="0">
                <a:solidFill>
                  <a:srgbClr val="FF0000"/>
                </a:solidFill>
              </a:rPr>
              <a:t>(12,000)  Negative Income</a:t>
            </a:r>
          </a:p>
        </p:txBody>
      </p:sp>
    </p:spTree>
  </p:cSld>
  <p:clrMapOvr>
    <a:masterClrMapping/>
  </p:clrMapOvr>
  <p:transition spd="slow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26529E6E-7271-4C67-8183-EB0B11ED3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8588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5400" dirty="0"/>
              <a:t>Options for Negative Income</a:t>
            </a:r>
            <a:endParaRPr lang="en-US" altLang="en-US" sz="3200" dirty="0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5165A9D-1CED-4DB6-B5CA-4BE149D7FB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1"/>
            <a:ext cx="8382000" cy="5119686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altLang="en-US" sz="3200" dirty="0"/>
          </a:p>
          <a:p>
            <a:pPr lvl="1"/>
            <a:r>
              <a:rPr lang="en-US" altLang="en-US" sz="3200" dirty="0"/>
              <a:t>Take more IRA Distributions</a:t>
            </a:r>
          </a:p>
          <a:p>
            <a:pPr lvl="1"/>
            <a:endParaRPr lang="en-US" altLang="en-US" sz="3200" dirty="0"/>
          </a:p>
          <a:p>
            <a:pPr lvl="1"/>
            <a:r>
              <a:rPr lang="en-US" altLang="en-US" sz="3200" dirty="0"/>
              <a:t>Sell some Stock  that generate a gain</a:t>
            </a:r>
          </a:p>
          <a:p>
            <a:pPr lvl="1"/>
            <a:endParaRPr lang="en-US" altLang="en-US" sz="3200" dirty="0"/>
          </a:p>
          <a:p>
            <a:pPr lvl="1"/>
            <a:r>
              <a:rPr lang="en-US" altLang="en-US" sz="3200" dirty="0"/>
              <a:t>Convert IRA to Roth </a:t>
            </a:r>
            <a:r>
              <a:rPr lang="en-US" altLang="en-US" sz="3200" dirty="0">
                <a:solidFill>
                  <a:srgbClr val="FF0000"/>
                </a:solidFill>
              </a:rPr>
              <a:t>*</a:t>
            </a:r>
            <a:endParaRPr lang="en-US" altLang="en-US" sz="3200" dirty="0"/>
          </a:p>
          <a:p>
            <a:pPr lvl="1"/>
            <a:endParaRPr lang="en-US" altLang="en-US" sz="3200" dirty="0"/>
          </a:p>
          <a:p>
            <a:pPr marL="342900" lvl="1" indent="0">
              <a:buNone/>
            </a:pPr>
            <a:r>
              <a:rPr lang="en-US" altLang="en-US" sz="3500" dirty="0">
                <a:solidFill>
                  <a:srgbClr val="FF0000"/>
                </a:solidFill>
              </a:rPr>
              <a:t>*</a:t>
            </a:r>
            <a:r>
              <a:rPr lang="en-US" altLang="en-US" sz="3500" b="1" dirty="0">
                <a:solidFill>
                  <a:srgbClr val="FF0000"/>
                </a:solidFill>
              </a:rPr>
              <a:t>Be Careful – there are no more do overs and you can not take a distribution without penalty for 5 years</a:t>
            </a:r>
          </a:p>
          <a:p>
            <a:pPr lvl="1"/>
            <a:endParaRPr lang="en-US" altLang="en-US" sz="3200" dirty="0"/>
          </a:p>
          <a:p>
            <a:pPr algn="ctr"/>
            <a:r>
              <a:rPr lang="en-US" altLang="en-US" sz="3900" b="1" dirty="0">
                <a:solidFill>
                  <a:srgbClr val="FF0000"/>
                </a:solidFill>
              </a:rPr>
              <a:t>Note – This must occur in the current tax year, by December 31, 2019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FBC5-5548-4F91-B2EA-915D6207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429000"/>
            <a:ext cx="6019800" cy="2971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6700" dirty="0"/>
              <a:t>How do I file</a:t>
            </a:r>
            <a:br>
              <a:rPr lang="en-US" sz="6700" dirty="0"/>
            </a:br>
            <a:br>
              <a:rPr lang="en-US" sz="6700" dirty="0"/>
            </a:br>
            <a:endParaRPr lang="en-US" sz="6700" dirty="0"/>
          </a:p>
        </p:txBody>
      </p:sp>
    </p:spTree>
    <p:extLst>
      <p:ext uri="{BB962C8B-B14F-4D97-AF65-F5344CB8AC3E}">
        <p14:creationId xmlns:p14="http://schemas.microsoft.com/office/powerpoint/2010/main" val="3670393589"/>
      </p:ext>
    </p:extLst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93011533-5384-4AD7-8617-AD06CB8EE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295"/>
            <a:ext cx="7686675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000" b="1" dirty="0"/>
              <a:t>NEED TO FILE – HERE ARE SOME WAYS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FB62563C-EFA2-452F-BF39-C5A6BC8657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2368" y="990600"/>
            <a:ext cx="7620000" cy="5638800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en-US" altLang="en-US" sz="11200" b="1" dirty="0"/>
              <a:t>Utilize Professional Preparer 	</a:t>
            </a:r>
          </a:p>
          <a:p>
            <a:pPr lvl="1">
              <a:defRPr/>
            </a:pPr>
            <a:r>
              <a:rPr lang="en-US" altLang="en-US" sz="11200" b="1" dirty="0"/>
              <a:t>Enrolled Agent, CPA, HR Block, etc.</a:t>
            </a:r>
          </a:p>
          <a:p>
            <a:pPr>
              <a:defRPr/>
            </a:pPr>
            <a:endParaRPr lang="en-US" altLang="en-US" sz="11200" b="1" dirty="0"/>
          </a:p>
          <a:p>
            <a:pPr>
              <a:defRPr/>
            </a:pPr>
            <a:r>
              <a:rPr lang="en-US" altLang="en-US" sz="11200" b="1" dirty="0"/>
              <a:t>Free Filing</a:t>
            </a:r>
          </a:p>
          <a:p>
            <a:pPr lvl="1">
              <a:defRPr/>
            </a:pPr>
            <a:r>
              <a:rPr lang="en-US" altLang="en-US" sz="11200" b="1" dirty="0"/>
              <a:t>IRS.gov  or My Free Taxes	</a:t>
            </a:r>
          </a:p>
          <a:p>
            <a:pPr lvl="1">
              <a:defRPr/>
            </a:pPr>
            <a:r>
              <a:rPr lang="en-US" altLang="en-US" sz="11200" b="1" dirty="0"/>
              <a:t>&lt; $66,000 on line &lt; $54,000 in person</a:t>
            </a:r>
          </a:p>
          <a:p>
            <a:pPr lvl="1">
              <a:defRPr/>
            </a:pPr>
            <a:endParaRPr lang="en-US" altLang="en-US" sz="11200" b="1" dirty="0"/>
          </a:p>
          <a:p>
            <a:pPr lvl="1">
              <a:defRPr/>
            </a:pPr>
            <a:r>
              <a:rPr lang="en-US" altLang="en-US" sz="11200" b="1" dirty="0"/>
              <a:t>TCE Program for the Elderly  	</a:t>
            </a:r>
          </a:p>
          <a:p>
            <a:pPr marL="0" indent="0">
              <a:buNone/>
              <a:defRPr/>
            </a:pPr>
            <a:r>
              <a:rPr lang="en-US" altLang="en-US" sz="11200" b="1" dirty="0"/>
              <a:t> </a:t>
            </a:r>
          </a:p>
          <a:p>
            <a:pPr>
              <a:defRPr/>
            </a:pPr>
            <a:r>
              <a:rPr lang="en-US" altLang="en-US" sz="11200" b="1" dirty="0"/>
              <a:t>Handwrite forms</a:t>
            </a:r>
          </a:p>
          <a:p>
            <a:pPr lvl="1">
              <a:defRPr/>
            </a:pPr>
            <a:r>
              <a:rPr lang="en-US" altLang="en-US" sz="11200" b="1" dirty="0"/>
              <a:t>Obtain forms from irs.gov</a:t>
            </a:r>
          </a:p>
          <a:p>
            <a:pPr marL="0" indent="0">
              <a:buNone/>
              <a:defRPr/>
            </a:pPr>
            <a:endParaRPr lang="en-US" altLang="en-US" sz="11200" b="1" dirty="0"/>
          </a:p>
          <a:p>
            <a:pPr>
              <a:defRPr/>
            </a:pPr>
            <a:r>
              <a:rPr lang="en-US" altLang="en-US" sz="11200" b="1" dirty="0"/>
              <a:t>Tax Software – On Line 	</a:t>
            </a:r>
          </a:p>
          <a:p>
            <a:pPr lvl="1">
              <a:defRPr/>
            </a:pPr>
            <a:r>
              <a:rPr lang="en-US" altLang="en-US" sz="11200" b="1" dirty="0"/>
              <a:t>Turbo Tax, HR Block, Tax Act, Tax Slayer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altLang="en-US" sz="11200" dirty="0"/>
          </a:p>
          <a:p>
            <a:pPr lvl="1">
              <a:defRPr/>
            </a:pPr>
            <a:endParaRPr lang="en-US" altLang="en-US" sz="2400" dirty="0"/>
          </a:p>
          <a:p>
            <a:pPr lvl="1">
              <a:defRPr/>
            </a:pPr>
            <a:endParaRPr lang="en-US" altLang="en-US" sz="2400" dirty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		</a:t>
            </a:r>
          </a:p>
        </p:txBody>
      </p:sp>
    </p:spTree>
  </p:cSld>
  <p:clrMapOvr>
    <a:masterClrMapping/>
  </p:clrMapOvr>
  <p:transition spd="slow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70A2-F5F7-4EE9-BE87-2C80E59A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Free or Not so Free Tax Software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7882C-7E1C-46C4-9226-ACAD3C3B3F16}"/>
              </a:ext>
            </a:extLst>
          </p:cNvPr>
          <p:cNvSpPr txBox="1"/>
          <p:nvPr/>
        </p:nvSpPr>
        <p:spPr>
          <a:xfrm>
            <a:off x="762000" y="1417638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TurboTax Federal Free Filing Option (Absolute Zero)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Tax slayer.com Free Federal ( Simply Free)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3Smart Tax Free Plan  - Liberty Tax – Free Federal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H&amp;R Block Online Free Edition (More Free)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TaxAct Free 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FreeTaxUSA  Free 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IRS Free File Fillable Forms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436831387"/>
      </p:ext>
    </p:extLst>
  </p:cSld>
  <p:clrMapOvr>
    <a:masterClrMapping/>
  </p:clrMapOvr>
  <p:transition spd="slow"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70A2-F5F7-4EE9-BE87-2C80E59A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Free or Not so Free Tax Software</a:t>
            </a:r>
            <a:br>
              <a:rPr lang="en-US" b="1" dirty="0"/>
            </a:br>
            <a:r>
              <a:rPr lang="en-US" b="1" dirty="0"/>
              <a:t>Have Restrictions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7882C-7E1C-46C4-9226-ACAD3C3B3F16}"/>
              </a:ext>
            </a:extLst>
          </p:cNvPr>
          <p:cNvSpPr txBox="1"/>
          <p:nvPr/>
        </p:nvSpPr>
        <p:spPr>
          <a:xfrm>
            <a:off x="930442" y="2209800"/>
            <a:ext cx="7924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Income Limits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Age Limits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Free Federal / Pay for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Limited Schedules –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No Business Schedule 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No Capital Gains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Etc.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52662909"/>
      </p:ext>
    </p:extLst>
  </p:cSld>
  <p:clrMapOvr>
    <a:masterClrMapping/>
  </p:clrMapOvr>
  <p:transition spd="slow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D7E8D3F-B689-4B8E-BE69-AE4647D24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39100" cy="13716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/>
              <a:t> </a:t>
            </a:r>
            <a:r>
              <a:rPr lang="en-US" altLang="en-US" sz="3600" b="1" dirty="0"/>
              <a:t>REASONS WHY THE IRS COMPUTER </a:t>
            </a:r>
            <a:br>
              <a:rPr lang="en-US" altLang="en-US" sz="3600" b="1" dirty="0"/>
            </a:br>
            <a:r>
              <a:rPr lang="en-US" altLang="en-US" sz="3600" b="1" dirty="0"/>
              <a:t>WILL GENERATE A LETTER OR AUDIT YOU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2C99063E-2D04-4D4F-8E4A-70457FF335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3439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Making Math Errors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US" altLang="en-US" sz="2800" b="1" dirty="0"/>
              <a:t>You’ll be hit with fines regardless of whether your mistake was intentional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US" altLang="en-US" sz="2800" b="1" dirty="0"/>
              <a:t>If your math is a little shaky use a Tax Software Program</a:t>
            </a:r>
          </a:p>
          <a:p>
            <a:pPr marL="400050" lvl="1" indent="0">
              <a:buFont typeface="Wingdings" panose="05000000000000000000" pitchFamily="2" charset="2"/>
              <a:buNone/>
            </a:pPr>
            <a:endParaRPr lang="en-US" altLang="en-US" sz="2800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Failing to Report Income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US" altLang="en-US" sz="2800" b="1" dirty="0"/>
              <a:t>If the IRS received a form it needs to be reported on your return</a:t>
            </a:r>
          </a:p>
          <a:p>
            <a:pPr marL="400050" lvl="1" indent="0">
              <a:buFont typeface="Wingdings" panose="05000000000000000000" pitchFamily="2" charset="2"/>
              <a:buNone/>
            </a:pPr>
            <a:endParaRPr lang="en-US" altLang="en-US" sz="2800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Too Many Charitable Deductions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US" altLang="en-US" sz="2800" b="1" dirty="0"/>
              <a:t>Have documentation for cash donations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US" altLang="en-US" sz="2800" b="1" dirty="0"/>
              <a:t>Noncash donations must be documented on special form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881AB663-E9B9-41E6-9106-551E40564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39100" cy="1371600"/>
          </a:xfrm>
        </p:spPr>
        <p:txBody>
          <a:bodyPr/>
          <a:lstStyle/>
          <a:p>
            <a:pPr algn="ctr"/>
            <a:r>
              <a:rPr lang="en-US" altLang="en-US" sz="3600" b="1" dirty="0"/>
              <a:t>REASONS WHY THE IRS COMPUTER </a:t>
            </a:r>
            <a:br>
              <a:rPr lang="en-US" altLang="en-US" sz="3600" b="1" dirty="0"/>
            </a:br>
            <a:r>
              <a:rPr lang="en-US" altLang="en-US" sz="3600" b="1" dirty="0"/>
              <a:t>WILL GENERATE A LETTER OR AUDIT YOU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CF760DA4-740A-47B7-9D3D-DEE590BCA0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50292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Reporting too many Losses on Schedule C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Is this a  Business or a Hobby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Reporting too many Work Expenses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Was the purchase absolutely necessary to performing my work duties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Claiming a home office deduction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Home office can qualify if you use it for work and work only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marL="0" lvl="1" indent="0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Using nice, neat, round numbers</a:t>
            </a:r>
          </a:p>
          <a:p>
            <a:pPr marL="400050" lvl="2" indent="0">
              <a:buSzPct val="60000"/>
              <a:buFont typeface="Wingdings" panose="05000000000000000000" pitchFamily="2" charset="2"/>
              <a:buNone/>
              <a:defRPr/>
            </a:pPr>
            <a:r>
              <a:rPr lang="en-US" sz="2400" b="1" dirty="0">
                <a:ea typeface="+mn-ea"/>
                <a:cs typeface="+mn-cs"/>
              </a:rPr>
              <a:t>Round to the nearest whole dollar and not to the nearest 100</a:t>
            </a:r>
          </a:p>
          <a:p>
            <a:pPr marL="400050" lvl="2" indent="0">
              <a:buSzPct val="60000"/>
              <a:buFont typeface="Wingdings" panose="05000000000000000000" pitchFamily="2" charset="2"/>
              <a:buNone/>
              <a:defRPr/>
            </a:pPr>
            <a:endParaRPr lang="en-US" sz="20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F4B350-F9BA-455D-924E-982C8AD9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892" y="228601"/>
            <a:ext cx="8077200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2019 Federal Tax Changes 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Standard Deduction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F9C96-1FD5-4850-B5AE-EB0284A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227" y="1143000"/>
            <a:ext cx="8077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			       	  	  2018		2019</a:t>
            </a:r>
          </a:p>
          <a:p>
            <a:pPr marL="0" indent="0">
              <a:buNone/>
            </a:pPr>
            <a:r>
              <a:rPr lang="en-US" sz="2400" b="1" dirty="0"/>
              <a:t>	&lt; 65</a:t>
            </a:r>
          </a:p>
          <a:p>
            <a:pPr marL="0" indent="0">
              <a:buNone/>
            </a:pPr>
            <a:r>
              <a:rPr lang="en-US" sz="2400" b="1" dirty="0"/>
              <a:t>	Single`			12,000		12,200</a:t>
            </a:r>
          </a:p>
          <a:p>
            <a:pPr marL="0" indent="0">
              <a:buNone/>
            </a:pPr>
            <a:r>
              <a:rPr lang="en-US" sz="2400" b="1" dirty="0"/>
              <a:t>	Married	    		24,000		24,400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&gt; 65</a:t>
            </a:r>
          </a:p>
          <a:p>
            <a:pPr marL="0" indent="0">
              <a:buNone/>
            </a:pPr>
            <a:r>
              <a:rPr lang="en-US" sz="2400" b="1" dirty="0"/>
              <a:t>	Single      			13,600		13,850</a:t>
            </a:r>
          </a:p>
          <a:p>
            <a:pPr marL="0" indent="0">
              <a:buNone/>
            </a:pPr>
            <a:r>
              <a:rPr lang="en-US" sz="2400" b="1" dirty="0"/>
              <a:t>	Married			26,000		27,000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Married is  married filing jointly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Refer to IRS.gov for Head of Household</a:t>
            </a:r>
          </a:p>
          <a:p>
            <a:pPr marL="0" indent="0">
              <a:buNone/>
            </a:pPr>
            <a:r>
              <a:rPr lang="en-US" sz="2400" b="1" dirty="0"/>
              <a:t>       			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8823135"/>
      </p:ext>
    </p:extLst>
  </p:cSld>
  <p:clrMapOvr>
    <a:masterClrMapping/>
  </p:clrMapOvr>
  <p:transition spd="slow"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3">
            <a:extLst>
              <a:ext uri="{FF2B5EF4-FFF2-40B4-BE49-F238E27FC236}">
                <a16:creationId xmlns:a16="http://schemas.microsoft.com/office/drawing/2014/main" id="{CAE74349-B1BE-4B1E-9B02-71C41E9AE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chemeClr val="tx1"/>
                </a:solidFill>
              </a:rPr>
              <a:t>If you Receive an IRS Notice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D5CC33-D7F9-4221-95AA-FB8A87649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805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Respond immediately to notices</a:t>
            </a:r>
          </a:p>
          <a:p>
            <a:pPr lvl="2">
              <a:defRPr/>
            </a:pPr>
            <a:r>
              <a:rPr lang="en-US" sz="2600" b="1" dirty="0"/>
              <a:t>Reference Name and Number on notice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en-US" sz="2600" b="1" dirty="0"/>
          </a:p>
          <a:p>
            <a:pPr>
              <a:defRPr/>
            </a:pPr>
            <a:r>
              <a:rPr lang="en-US" b="1" dirty="0"/>
              <a:t>Complete Form 14039 Identity Theft Affidavit</a:t>
            </a:r>
          </a:p>
          <a:p>
            <a:pPr lvl="2">
              <a:defRPr/>
            </a:pPr>
            <a:r>
              <a:rPr lang="en-US" sz="2600" b="1" dirty="0"/>
              <a:t>Available at IRS.gov webpage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en-US" sz="2600" b="1" dirty="0"/>
          </a:p>
          <a:p>
            <a:pPr>
              <a:defRPr/>
            </a:pPr>
            <a:r>
              <a:rPr lang="en-US" b="1" dirty="0"/>
              <a:t>Remember – </a:t>
            </a:r>
          </a:p>
          <a:p>
            <a:pPr lvl="2">
              <a:defRPr/>
            </a:pPr>
            <a:r>
              <a:rPr lang="en-US" sz="2600" b="1" dirty="0"/>
              <a:t>IRS uses US mail to communicate with taxpayer</a:t>
            </a:r>
          </a:p>
          <a:p>
            <a:pPr lvl="2">
              <a:defRPr/>
            </a:pPr>
            <a:r>
              <a:rPr lang="en-US" sz="2600" b="1" dirty="0"/>
              <a:t>IRS never uses email or social media</a:t>
            </a:r>
          </a:p>
          <a:p>
            <a:pPr lvl="2">
              <a:defRPr/>
            </a:pPr>
            <a:r>
              <a:rPr lang="en-US" sz="2600" b="1" dirty="0"/>
              <a:t>IRS does not call you</a:t>
            </a:r>
          </a:p>
          <a:p>
            <a:pPr lvl="2">
              <a:defRPr/>
            </a:pPr>
            <a:endParaRPr lang="en-US" sz="2600" dirty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FBC5-5548-4F91-B2EA-915D6207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276600"/>
            <a:ext cx="6019800" cy="38862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6700" dirty="0"/>
              <a:t>need more information</a:t>
            </a:r>
            <a:br>
              <a:rPr lang="en-US" sz="6700" dirty="0"/>
            </a:br>
            <a:br>
              <a:rPr lang="en-US" sz="6700" dirty="0"/>
            </a:br>
            <a:endParaRPr lang="en-US" sz="6700" dirty="0"/>
          </a:p>
        </p:txBody>
      </p:sp>
    </p:spTree>
    <p:extLst>
      <p:ext uri="{BB962C8B-B14F-4D97-AF65-F5344CB8AC3E}">
        <p14:creationId xmlns:p14="http://schemas.microsoft.com/office/powerpoint/2010/main" val="3078559027"/>
      </p:ext>
    </p:extLst>
  </p:cSld>
  <p:clrMapOvr>
    <a:masterClrMapping/>
  </p:clrMapOvr>
  <p:transition spd="slow"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3">
            <a:extLst>
              <a:ext uri="{FF2B5EF4-FFF2-40B4-BE49-F238E27FC236}">
                <a16:creationId xmlns:a16="http://schemas.microsoft.com/office/drawing/2014/main" id="{3AFB6A38-FD2B-4115-89C2-3A027D798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8275"/>
            <a:ext cx="533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latin typeface="Arial" panose="020B0604020202020204" pitchFamily="34" charset="0"/>
              </a:rPr>
              <a:t>IRS.GOV</a:t>
            </a:r>
          </a:p>
        </p:txBody>
      </p:sp>
      <p:pic>
        <p:nvPicPr>
          <p:cNvPr id="45059" name="Picture 1">
            <a:extLst>
              <a:ext uri="{FF2B5EF4-FFF2-40B4-BE49-F238E27FC236}">
                <a16:creationId xmlns:a16="http://schemas.microsoft.com/office/drawing/2014/main" id="{2AEE595B-11E3-4230-8EAF-754A2FF34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732838" cy="577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AA8D3207-526A-4B26-BABD-A064A4478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/>
              <a:t>How To Find Answers to Your Tax Questions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648DA22C-2845-40CE-AD47-E8E3990504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800" dirty="0"/>
              <a:t>Google your Question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4800" dirty="0"/>
          </a:p>
        </p:txBody>
      </p:sp>
    </p:spTree>
  </p:cSld>
  <p:clrMapOvr>
    <a:masterClrMapping/>
  </p:clrMapOvr>
  <p:transition spd="slow"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come tax questions">
            <a:extLst>
              <a:ext uri="{FF2B5EF4-FFF2-40B4-BE49-F238E27FC236}">
                <a16:creationId xmlns:a16="http://schemas.microsoft.com/office/drawing/2014/main" id="{8BFC2EB3-050A-4835-A754-6AD1E78F1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80" y="475527"/>
            <a:ext cx="7767820" cy="576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F272-9A8E-4C66-A7C8-07AFC3FE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2" y="152400"/>
            <a:ext cx="8153399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2019 Federal Tax Changes </a:t>
            </a:r>
            <a:br>
              <a:rPr lang="en-US" sz="3200" b="1" dirty="0"/>
            </a:br>
            <a:r>
              <a:rPr lang="en-US" sz="3200" b="1" dirty="0"/>
              <a:t>Long Term Care Premium Limit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5D4AE-FEE4-485F-BD28-FE0E9E764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876800"/>
          </a:xfrm>
        </p:spPr>
        <p:txBody>
          <a:bodyPr anchor="ctr">
            <a:normAutofit fontScale="47500" lnSpcReduction="20000"/>
          </a:bodyPr>
          <a:lstStyle/>
          <a:p>
            <a:pPr marL="1028700" lvl="3" indent="0" algn="ctr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1028700" lvl="3" indent="0" algn="ctr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1028700" lvl="3" indent="0" algn="ctr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1028700" lvl="3" indent="0" algn="ctr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1028700" lvl="3" indent="0" algn="ctr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Long Term Care Premium Limit </a:t>
            </a:r>
          </a:p>
          <a:p>
            <a:pPr lvl="2"/>
            <a:endParaRPr lang="en-US" sz="7400" dirty="0"/>
          </a:p>
          <a:p>
            <a:pPr lvl="4"/>
            <a:r>
              <a:rPr lang="en-US" sz="9600" dirty="0"/>
              <a:t>$   420  – age 40 or under</a:t>
            </a:r>
          </a:p>
          <a:p>
            <a:pPr lvl="4"/>
            <a:r>
              <a:rPr lang="en-US" sz="9600" dirty="0"/>
              <a:t>$   790  – age 41 to 50</a:t>
            </a:r>
          </a:p>
          <a:p>
            <a:pPr lvl="4"/>
            <a:r>
              <a:rPr lang="en-US" sz="9600" dirty="0"/>
              <a:t>$1,580  – age 51 to 60</a:t>
            </a:r>
          </a:p>
          <a:p>
            <a:pPr lvl="4"/>
            <a:r>
              <a:rPr lang="en-US" sz="9600" dirty="0"/>
              <a:t>$4,220  – age 61 to 70</a:t>
            </a:r>
          </a:p>
          <a:p>
            <a:pPr lvl="4"/>
            <a:r>
              <a:rPr lang="en-US" sz="9600" dirty="0"/>
              <a:t>$5,270  – age 71 and over</a:t>
            </a:r>
          </a:p>
          <a:p>
            <a:pPr marL="0" indent="0" algn="ctr">
              <a:buNone/>
            </a:pPr>
            <a:endParaRPr lang="en-US" sz="2950" dirty="0"/>
          </a:p>
          <a:p>
            <a:pPr marL="342900" lvl="1" indent="0">
              <a:buNone/>
            </a:pPr>
            <a:endParaRPr lang="en-US" sz="3600" dirty="0"/>
          </a:p>
          <a:p>
            <a:pPr lvl="1"/>
            <a:endParaRPr lang="en-US" sz="3600" dirty="0"/>
          </a:p>
          <a:p>
            <a:pPr lvl="8"/>
            <a:endParaRPr lang="en-US" sz="2800" dirty="0"/>
          </a:p>
          <a:p>
            <a:pPr lvl="8"/>
            <a:endParaRPr lang="en-US" sz="2800" dirty="0"/>
          </a:p>
          <a:p>
            <a:pPr marL="1885950" lvl="6">
              <a:spcBef>
                <a:spcPts val="750"/>
              </a:spcBef>
            </a:pPr>
            <a:endParaRPr lang="en-US" sz="195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64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FBC5-5548-4F91-B2EA-915D6207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819401"/>
            <a:ext cx="73152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Do you Need to File your taxes</a:t>
            </a:r>
          </a:p>
        </p:txBody>
      </p:sp>
    </p:spTree>
    <p:extLst>
      <p:ext uri="{BB962C8B-B14F-4D97-AF65-F5344CB8AC3E}">
        <p14:creationId xmlns:p14="http://schemas.microsoft.com/office/powerpoint/2010/main" val="3968788032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CD35D8E-4E16-4F52-AF5D-6FFA0AE9C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600200"/>
          </a:xfrm>
        </p:spPr>
        <p:txBody>
          <a:bodyPr>
            <a:normAutofit/>
          </a:bodyPr>
          <a:lstStyle/>
          <a:p>
            <a:pPr marL="342900" indent="-342900" algn="ctr" eaLnBrk="1" hangingPunct="1"/>
            <a:r>
              <a:rPr lang="en-US" altLang="en-US" sz="3600" dirty="0"/>
              <a:t>DO I REALLY NEED TO FILE</a:t>
            </a:r>
            <a:br>
              <a:rPr lang="en-US" altLang="en-US" sz="3600" dirty="0"/>
            </a:br>
            <a:r>
              <a:rPr lang="en-US" altLang="en-US" sz="3600" dirty="0"/>
              <a:t>Yes If for 2019</a:t>
            </a:r>
            <a:br>
              <a:rPr lang="en-US" altLang="en-US" dirty="0"/>
            </a:br>
            <a:r>
              <a:rPr lang="en-US" altLang="en-US" sz="3600" b="1" dirty="0">
                <a:solidFill>
                  <a:srgbClr val="FF0000"/>
                </a:solidFill>
              </a:rPr>
              <a:t>Gross Income </a:t>
            </a:r>
            <a:r>
              <a:rPr lang="en-US" altLang="en-US" sz="3600" dirty="0"/>
              <a:t>was At Least</a:t>
            </a:r>
            <a:endParaRPr lang="en-US" altLang="en-US" dirty="0"/>
          </a:p>
        </p:txBody>
      </p:sp>
      <p:sp>
        <p:nvSpPr>
          <p:cNvPr id="9219" name="Content Placeholder 3">
            <a:extLst>
              <a:ext uri="{FF2B5EF4-FFF2-40B4-BE49-F238E27FC236}">
                <a16:creationId xmlns:a16="http://schemas.microsoft.com/office/drawing/2014/main" id="{2931DC7C-98FA-402C-BDC1-E8FB2276A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33600"/>
            <a:ext cx="81153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/>
              <a:t>Single</a:t>
            </a:r>
          </a:p>
          <a:p>
            <a:pPr lvl="1">
              <a:defRPr/>
            </a:pPr>
            <a:r>
              <a:rPr lang="en-US" sz="2400" b="1" dirty="0"/>
              <a:t>Under 65 				&gt;	$12,200</a:t>
            </a:r>
          </a:p>
          <a:p>
            <a:pPr lvl="1">
              <a:defRPr/>
            </a:pPr>
            <a:r>
              <a:rPr lang="en-US" sz="2400" b="1" dirty="0"/>
              <a:t>65 and older			&gt;	$13,850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Married Filing Joint</a:t>
            </a:r>
          </a:p>
          <a:p>
            <a:pPr lvl="1">
              <a:defRPr/>
            </a:pPr>
            <a:r>
              <a:rPr lang="en-US" sz="2400" b="1" dirty="0"/>
              <a:t>Both Under 65			&gt;	$24,400</a:t>
            </a:r>
          </a:p>
          <a:p>
            <a:pPr lvl="1">
              <a:defRPr/>
            </a:pPr>
            <a:r>
              <a:rPr lang="en-US" sz="2400" b="1" dirty="0"/>
              <a:t>One 65 Older			&gt;	$25,700</a:t>
            </a:r>
          </a:p>
          <a:p>
            <a:pPr lvl="1">
              <a:defRPr/>
            </a:pPr>
            <a:r>
              <a:rPr lang="en-US" sz="2400" b="1" dirty="0"/>
              <a:t>Both 65 and Older		&gt;	$27,000</a:t>
            </a:r>
          </a:p>
          <a:p>
            <a:pPr marL="57150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rgbClr val="FF0000"/>
                </a:solidFill>
              </a:rPr>
              <a:t>Note if you purchased Health insurance from the Marketplace – i.e.  Covered California – you have a filing requirement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FB7B91D-37DF-4A35-A1F7-2C2F5AB02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Taxable vs. Non-Taxable Income</a:t>
            </a:r>
          </a:p>
        </p:txBody>
      </p:sp>
      <p:sp>
        <p:nvSpPr>
          <p:cNvPr id="10243" name="Content Placeholder 3">
            <a:extLst>
              <a:ext uri="{FF2B5EF4-FFF2-40B4-BE49-F238E27FC236}">
                <a16:creationId xmlns:a16="http://schemas.microsoft.com/office/drawing/2014/main" id="{94BFECED-6762-4881-B4C7-EF2EA292CC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12632"/>
            <a:ext cx="8134350" cy="508024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Examples of Non-Taxable Income</a:t>
            </a:r>
          </a:p>
          <a:p>
            <a:pPr lvl="1"/>
            <a:r>
              <a:rPr lang="en-US" altLang="en-US" sz="2800" dirty="0"/>
              <a:t>Insurance Proceeds, Death Payments, </a:t>
            </a:r>
          </a:p>
          <a:p>
            <a:pPr lvl="1"/>
            <a:r>
              <a:rPr lang="en-US" altLang="en-US" sz="2800" dirty="0"/>
              <a:t>Federal Income Tax Refund, Injury Payments</a:t>
            </a:r>
          </a:p>
          <a:p>
            <a:pPr lvl="1"/>
            <a:r>
              <a:rPr lang="en-US" altLang="en-US" sz="2800" dirty="0"/>
              <a:t>Gifts, bequests and inheritances</a:t>
            </a:r>
          </a:p>
          <a:p>
            <a:pPr lvl="1"/>
            <a:r>
              <a:rPr lang="en-US" altLang="en-US" sz="2800" dirty="0"/>
              <a:t>Damage awards for physical injury</a:t>
            </a:r>
          </a:p>
          <a:p>
            <a:pPr lvl="1"/>
            <a:r>
              <a:rPr lang="en-US" altLang="en-US" sz="2800" dirty="0"/>
              <a:t>Child Support, Welfare Benefits</a:t>
            </a:r>
          </a:p>
          <a:p>
            <a:pPr lvl="1"/>
            <a:r>
              <a:rPr lang="en-US" altLang="en-US" sz="2800" dirty="0"/>
              <a:t>Reimbursement of qualified adoption expenses</a:t>
            </a:r>
          </a:p>
          <a:p>
            <a:pPr lvl="1"/>
            <a:r>
              <a:rPr lang="en-US" altLang="en-US" sz="2800" dirty="0"/>
              <a:t>Long Term Care  sometimes could be taxable</a:t>
            </a:r>
          </a:p>
          <a:p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2800" b="1" dirty="0">
                <a:solidFill>
                  <a:srgbClr val="FF0000"/>
                </a:solidFill>
              </a:rPr>
              <a:t>Refer to IRS.Gov for a complete list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32C08C6-8D4C-4111-957C-0EEAAEA28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pPr algn="ctr"/>
            <a:r>
              <a:rPr lang="en-US" altLang="en-US" b="1" dirty="0"/>
              <a:t>Taxable vs. Nontaxable Income</a:t>
            </a:r>
          </a:p>
        </p:txBody>
      </p:sp>
      <p:sp>
        <p:nvSpPr>
          <p:cNvPr id="9219" name="Content Placeholder 3">
            <a:extLst>
              <a:ext uri="{FF2B5EF4-FFF2-40B4-BE49-F238E27FC236}">
                <a16:creationId xmlns:a16="http://schemas.microsoft.com/office/drawing/2014/main" id="{276F3555-378A-42B5-AF3C-A784E20AAC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421688" cy="5410201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Examples of Taxable Income</a:t>
            </a:r>
          </a:p>
          <a:p>
            <a:pPr lvl="1"/>
            <a:r>
              <a:rPr lang="en-US" altLang="en-US" sz="3200" dirty="0"/>
              <a:t>Wages, SS Income, Pensions, Alimony</a:t>
            </a:r>
          </a:p>
          <a:p>
            <a:pPr lvl="1"/>
            <a:r>
              <a:rPr lang="en-US" altLang="en-US" sz="3200" dirty="0"/>
              <a:t>IRA Distributions, Gambling Winning, Interest, Dividends, Capital Gains, Unemployment</a:t>
            </a:r>
          </a:p>
          <a:p>
            <a:pPr lvl="1"/>
            <a:r>
              <a:rPr lang="en-US" altLang="en-US" sz="3200" dirty="0"/>
              <a:t>Back Pay, Bonuses and Awards, Rents</a:t>
            </a:r>
          </a:p>
          <a:p>
            <a:pPr lvl="1"/>
            <a:r>
              <a:rPr lang="en-US" altLang="en-US" sz="3200" dirty="0"/>
              <a:t>Severance Pay, State Tax refund (sometimes)</a:t>
            </a:r>
          </a:p>
          <a:p>
            <a:pPr lvl="1"/>
            <a:r>
              <a:rPr lang="en-US" altLang="en-US" sz="3200" dirty="0"/>
              <a:t>Cancelled / Forgiven Debt</a:t>
            </a:r>
          </a:p>
          <a:p>
            <a:pPr lvl="1"/>
            <a:r>
              <a:rPr lang="en-US" altLang="en-US" sz="3200" dirty="0"/>
              <a:t>Non – cash income from bartering</a:t>
            </a:r>
          </a:p>
          <a:p>
            <a:r>
              <a:rPr lang="en-US" altLang="en-US" sz="3200" b="1" dirty="0">
                <a:solidFill>
                  <a:srgbClr val="FF0000"/>
                </a:solidFill>
              </a:rPr>
              <a:t>Note:  Social Security and interest of Savings Bonds are not considered income in California</a:t>
            </a:r>
          </a:p>
          <a:p>
            <a:endParaRPr lang="en-US" sz="3200" dirty="0"/>
          </a:p>
          <a:p>
            <a:endParaRPr lang="en-US" altLang="en-US" sz="3200" b="1" dirty="0">
              <a:solidFill>
                <a:srgbClr val="FF0000"/>
              </a:solidFill>
            </a:endParaRP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BBC8FAA-EEEF-4048-9536-A7C4512102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2340</Words>
  <Application>Microsoft Office PowerPoint</Application>
  <PresentationFormat>On-screen Show (4:3)</PresentationFormat>
  <Paragraphs>418</Paragraphs>
  <Slides>44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Georgia</vt:lpstr>
      <vt:lpstr>Tahoma</vt:lpstr>
      <vt:lpstr>Wingdings</vt:lpstr>
      <vt:lpstr>Office Theme</vt:lpstr>
      <vt:lpstr>Preparing for  Your 2019  Federal and State Income Taxes </vt:lpstr>
      <vt:lpstr>What is new for 2019 Taxes</vt:lpstr>
      <vt:lpstr>2019 Federal Tax Changes  1040 Form</vt:lpstr>
      <vt:lpstr>2019 Federal Tax Changes  Standard Deduction</vt:lpstr>
      <vt:lpstr>2019 Federal Tax Changes  Long Term Care Premium Limit</vt:lpstr>
      <vt:lpstr>Do you Need to File your taxes</vt:lpstr>
      <vt:lpstr>DO I REALLY NEED TO FILE Yes If for 2019 Gross Income was At Least</vt:lpstr>
      <vt:lpstr>Taxable vs. Non-Taxable Income</vt:lpstr>
      <vt:lpstr>Taxable vs. Nontaxable Income</vt:lpstr>
      <vt:lpstr>Is My Social Security Income Taxable?</vt:lpstr>
      <vt:lpstr>What is Combined Income</vt:lpstr>
      <vt:lpstr>Is My Social Security Taxable Example</vt:lpstr>
      <vt:lpstr> What Determines My Medicare Premium Based on Your MAGI Modified Adjusted Gross income</vt:lpstr>
      <vt:lpstr>Always File If You</vt:lpstr>
      <vt:lpstr>Other Federal vs California Income Differences </vt:lpstr>
      <vt:lpstr>Other Federal vs California Income Differences </vt:lpstr>
      <vt:lpstr>Always File If You</vt:lpstr>
      <vt:lpstr>  What can I deduct from my Income and should I itemize</vt:lpstr>
      <vt:lpstr>2019 Federal VS California  Standard Deduction</vt:lpstr>
      <vt:lpstr>Itemized Medical Deduction </vt:lpstr>
      <vt:lpstr>2019 Itemized Deductions </vt:lpstr>
      <vt:lpstr> What is coming in 2020  </vt:lpstr>
      <vt:lpstr>2020 Secure Act Setting Every Community Up For Retirement Enhancement</vt:lpstr>
      <vt:lpstr>California 2020 Tax Changes </vt:lpstr>
      <vt:lpstr>  How can I Reduce my tax bill  </vt:lpstr>
      <vt:lpstr>Reduce Taxable income </vt:lpstr>
      <vt:lpstr>Reduce Taxable income  by Donations</vt:lpstr>
      <vt:lpstr>Reduce Taxes You Owe Tax Credits</vt:lpstr>
      <vt:lpstr>Non Refundable Tax Credits</vt:lpstr>
      <vt:lpstr>  other tax tips  </vt:lpstr>
      <vt:lpstr>Other Tax Tips Understand Your Taxable Events</vt:lpstr>
      <vt:lpstr>Avoid Negative Income</vt:lpstr>
      <vt:lpstr>Options for Negative Income</vt:lpstr>
      <vt:lpstr>  How do I file  </vt:lpstr>
      <vt:lpstr>NEED TO FILE – HERE ARE SOME WAYS</vt:lpstr>
      <vt:lpstr>Free or Not so Free Tax Software</vt:lpstr>
      <vt:lpstr>Free or Not so Free Tax Software Have Restrictions</vt:lpstr>
      <vt:lpstr> REASONS WHY THE IRS COMPUTER  WILL GENERATE A LETTER OR AUDIT YOU</vt:lpstr>
      <vt:lpstr>REASONS WHY THE IRS COMPUTER  WILL GENERATE A LETTER OR AUDIT YOU</vt:lpstr>
      <vt:lpstr>If you Receive an IRS Notice</vt:lpstr>
      <vt:lpstr>  need more information  </vt:lpstr>
      <vt:lpstr>PowerPoint Presentation</vt:lpstr>
      <vt:lpstr>How To Find Answers to Your Tax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2019-11-17T02:09:47Z</dcterms:created>
  <dcterms:modified xsi:type="dcterms:W3CDTF">2020-01-16T00:25:47Z</dcterms:modified>
</cp:coreProperties>
</file>