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9" r:id="rId3"/>
    <p:sldId id="374" r:id="rId4"/>
    <p:sldId id="296" r:id="rId5"/>
    <p:sldId id="357" r:id="rId6"/>
    <p:sldId id="309" r:id="rId7"/>
    <p:sldId id="344" r:id="rId8"/>
    <p:sldId id="341" r:id="rId9"/>
    <p:sldId id="349" r:id="rId10"/>
    <p:sldId id="350" r:id="rId11"/>
    <p:sldId id="347" r:id="rId12"/>
    <p:sldId id="343" r:id="rId13"/>
    <p:sldId id="284" r:id="rId14"/>
    <p:sldId id="372" r:id="rId15"/>
    <p:sldId id="292" r:id="rId16"/>
    <p:sldId id="294" r:id="rId17"/>
    <p:sldId id="351" r:id="rId18"/>
    <p:sldId id="348" r:id="rId19"/>
    <p:sldId id="368" r:id="rId20"/>
    <p:sldId id="354" r:id="rId21"/>
    <p:sldId id="358" r:id="rId22"/>
    <p:sldId id="375" r:id="rId23"/>
    <p:sldId id="352" r:id="rId24"/>
    <p:sldId id="373" r:id="rId25"/>
    <p:sldId id="353" r:id="rId26"/>
    <p:sldId id="355" r:id="rId27"/>
    <p:sldId id="376" r:id="rId28"/>
    <p:sldId id="339" r:id="rId29"/>
    <p:sldId id="305" r:id="rId30"/>
    <p:sldId id="306" r:id="rId31"/>
    <p:sldId id="377" r:id="rId32"/>
    <p:sldId id="336" r:id="rId33"/>
    <p:sldId id="337" r:id="rId34"/>
    <p:sldId id="338" r:id="rId35"/>
    <p:sldId id="378" r:id="rId36"/>
    <p:sldId id="285" r:id="rId37"/>
    <p:sldId id="381" r:id="rId38"/>
    <p:sldId id="380" r:id="rId39"/>
    <p:sldId id="366" r:id="rId40"/>
    <p:sldId id="319" r:id="rId41"/>
    <p:sldId id="379" r:id="rId42"/>
    <p:sldId id="367" r:id="rId43"/>
    <p:sldId id="324" r:id="rId44"/>
    <p:sldId id="340" r:id="rId45"/>
    <p:sldId id="33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374"/>
            <p14:sldId id="296"/>
            <p14:sldId id="357"/>
            <p14:sldId id="309"/>
            <p14:sldId id="344"/>
            <p14:sldId id="341"/>
            <p14:sldId id="349"/>
            <p14:sldId id="350"/>
            <p14:sldId id="347"/>
            <p14:sldId id="343"/>
            <p14:sldId id="284"/>
            <p14:sldId id="372"/>
            <p14:sldId id="292"/>
            <p14:sldId id="294"/>
            <p14:sldId id="351"/>
            <p14:sldId id="348"/>
            <p14:sldId id="368"/>
            <p14:sldId id="354"/>
            <p14:sldId id="358"/>
            <p14:sldId id="375"/>
            <p14:sldId id="352"/>
            <p14:sldId id="373"/>
            <p14:sldId id="353"/>
            <p14:sldId id="355"/>
            <p14:sldId id="376"/>
            <p14:sldId id="339"/>
            <p14:sldId id="305"/>
            <p14:sldId id="306"/>
            <p14:sldId id="377"/>
            <p14:sldId id="336"/>
            <p14:sldId id="337"/>
            <p14:sldId id="338"/>
            <p14:sldId id="378"/>
            <p14:sldId id="285"/>
            <p14:sldId id="381"/>
            <p14:sldId id="380"/>
            <p14:sldId id="366"/>
            <p14:sldId id="319"/>
            <p14:sldId id="379"/>
            <p14:sldId id="367"/>
            <p14:sldId id="324"/>
            <p14:sldId id="340"/>
          </p14:sldIdLst>
        </p14:section>
        <p14:section name="Overview and Objectives" id="{ABA716BF-3A5C-4ADB-94C9-CFEF84EBA240}">
          <p14:sldIdLst>
            <p14:sldId id="332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3977" autoAdjust="0"/>
  </p:normalViewPr>
  <p:slideViewPr>
    <p:cSldViewPr>
      <p:cViewPr varScale="1">
        <p:scale>
          <a:sx n="54" d="100"/>
          <a:sy n="54" d="100"/>
        </p:scale>
        <p:origin x="1658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1526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Preparing for 2018 Taxes - Presented by Barbara Harris Laguna Wood PC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Preparing for 2018 Taxes - Presented by Barbara Harris Laguna Wood PC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9E4C6-AE2F-4CAD-A402-C619B61CB5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Preparing for 2018 Taxes - Presented by Barbara Harris Laguna Wood PC Club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19CBC6C-8C28-4F27-B776-7989ADFF2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4928B9-7EDE-43D8-8291-B21A9335E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5365" name="Date Placeholder 4">
            <a:extLst>
              <a:ext uri="{FF2B5EF4-FFF2-40B4-BE49-F238E27FC236}">
                <a16:creationId xmlns:a16="http://schemas.microsoft.com/office/drawing/2014/main" id="{8280E26F-FF41-41BC-B234-78518C1DFA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ahoma" panose="020B0604030504040204" pitchFamily="34" charset="0"/>
              </a:rPr>
              <a:t>07/16/96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  <p:sp>
        <p:nvSpPr>
          <p:cNvPr id="15366" name="Footer Placeholder 5">
            <a:extLst>
              <a:ext uri="{FF2B5EF4-FFF2-40B4-BE49-F238E27FC236}">
                <a16:creationId xmlns:a16="http://schemas.microsoft.com/office/drawing/2014/main" id="{B5E03993-724B-43E8-A787-25EE000C25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ahoma" panose="020B0604030504040204" pitchFamily="34" charset="0"/>
              </a:rPr>
              <a:t>Preparing for 2018 Taxes - Presented by Barbara Harris Laguna Wood PC Club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  <p:sp>
        <p:nvSpPr>
          <p:cNvPr id="15367" name="Slide Number Placeholder 6">
            <a:extLst>
              <a:ext uri="{FF2B5EF4-FFF2-40B4-BE49-F238E27FC236}">
                <a16:creationId xmlns:a16="http://schemas.microsoft.com/office/drawing/2014/main" id="{5E57DE7B-9E26-447B-8677-D9CA01AFE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ahoma" panose="020B0604030504040204" pitchFamily="34" charset="0"/>
              </a:rPr>
              <a:t>##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https://www.moneycrashers.com/free-online-tax-preparation-software-services/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Preparing for 2018 Taxes - Presented by Barbara Harris Laguna Wood PC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2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https://www.moneycrashers.com/free-online-tax-preparation-software-services/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Preparing for 2018 Taxes - Presented by Barbara Harris Laguna Wood PC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6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0CB-E125-4F4D-81F3-DF324D441A47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8310-0597-4B4E-8CF4-98E3BA51B963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413F2768-AE48-4DC3-91F9-76A18B8278AD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13D-ABBA-446D-8BC1-FA1DF5875E27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14D-7378-4019-9693-29B4D2086B99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E0E1-ABE0-4B2B-AEDA-FACF7D692828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4A3E-DE15-4D6D-A8C3-093B196D5A88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1FD-E62C-40AF-9FAC-73E0D5DE19D7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B2F0-E9A7-4757-B948-727C5FBFA1F5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B8C2-E5A4-47A9-BC40-6ED13D48FA33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781F-1679-4F4A-82F6-56A7C4CC6176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A8B5-AF32-4369-B74E-7480316977D5}" type="datetime1">
              <a:rPr lang="en-US" smtClean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2018 Tax Preparation - Presented by Barbara Harris Laguna Woods PC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pubs/EN-05-10536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447800"/>
            <a:ext cx="6180224" cy="3429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2018 </a:t>
            </a:r>
            <a:br>
              <a:rPr lang="en-US" dirty="0"/>
            </a:br>
            <a:r>
              <a:rPr lang="en-US" dirty="0"/>
              <a:t>tax Cut and Jobs Act </a:t>
            </a:r>
            <a:br>
              <a:rPr lang="en-US" dirty="0"/>
            </a:br>
            <a:r>
              <a:rPr lang="en-US" dirty="0"/>
              <a:t>how do they affect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0" y="5562600"/>
            <a:ext cx="4772528" cy="1143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latin typeface="+mn-lt"/>
              </a:rPr>
              <a:t>Barbara Harris</a:t>
            </a:r>
          </a:p>
          <a:p>
            <a:pPr algn="ctr"/>
            <a:r>
              <a:rPr lang="en-US" sz="2400" dirty="0">
                <a:latin typeface="+mn-lt"/>
              </a:rPr>
              <a:t>Tax Aide Local Coordinator - Counselor</a:t>
            </a:r>
          </a:p>
          <a:p>
            <a:r>
              <a:rPr lang="en-US" sz="2400" dirty="0">
                <a:latin typeface="+mn-lt"/>
              </a:rPr>
              <a:t>Treasurer – Laguna Woods PC Club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7988AAA-1F3D-4F48-817E-672D8C454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61325" cy="1367725"/>
          </a:xfrm>
        </p:spPr>
        <p:txBody>
          <a:bodyPr>
            <a:normAutofit/>
          </a:bodyPr>
          <a:lstStyle/>
          <a:p>
            <a:pPr algn="ctr"/>
            <a:r>
              <a:rPr lang="en-US" altLang="en-US" sz="3100" b="1" dirty="0"/>
              <a:t> What Determines My Medicare Premium</a:t>
            </a:r>
            <a:br>
              <a:rPr lang="en-US" altLang="en-US" sz="3100" b="1" dirty="0"/>
            </a:br>
            <a:r>
              <a:rPr lang="en-US" altLang="en-US" sz="3100" b="1" dirty="0"/>
              <a:t>Based on Your MAGI</a:t>
            </a:r>
            <a:br>
              <a:rPr lang="en-US" altLang="en-US" sz="3600" b="1" dirty="0"/>
            </a:br>
            <a:r>
              <a:rPr lang="en-US" altLang="en-US" sz="2000" b="1" dirty="0"/>
              <a:t>Modified Adjusted Gross income</a:t>
            </a:r>
            <a:endParaRPr lang="en-US" altLang="en-US" sz="3600" b="1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80EA841-1981-49FF-9D0C-8D5CC4685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137525" cy="5181599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Based on MAGI  Income from two years ago </a:t>
            </a:r>
          </a:p>
          <a:p>
            <a:pPr lvl="1"/>
            <a:r>
              <a:rPr lang="en-US" altLang="en-US" sz="2400" b="1" dirty="0"/>
              <a:t>MAGI  includes all gross income taxable and tax exempt</a:t>
            </a:r>
          </a:p>
          <a:p>
            <a:pPr lvl="1"/>
            <a:r>
              <a:rPr lang="en-US" altLang="en-US" sz="2400" b="1" dirty="0"/>
              <a:t>2017  MAGI Tax Return effects 2019 Premium</a:t>
            </a:r>
          </a:p>
          <a:p>
            <a:pPr lvl="1"/>
            <a:r>
              <a:rPr lang="en-US" altLang="en-US" sz="2400" b="1" dirty="0"/>
              <a:t>$85,000 Single   $170,000 Married filing Jointly </a:t>
            </a:r>
          </a:p>
          <a:p>
            <a:r>
              <a:rPr lang="en-US" altLang="en-US" sz="2800" b="1" dirty="0"/>
              <a:t>Example</a:t>
            </a:r>
          </a:p>
          <a:p>
            <a:pPr lvl="1"/>
            <a:r>
              <a:rPr lang="en-US" altLang="en-US" sz="2400" b="1" dirty="0"/>
              <a:t>You sell a rental and recapture the depreciation or get a huge capital gain in 2016 -  </a:t>
            </a:r>
          </a:p>
          <a:p>
            <a:pPr lvl="1"/>
            <a:r>
              <a:rPr lang="en-US" altLang="en-US" sz="2400" b="1" dirty="0"/>
              <a:t>If MAGI exceeds base – 2018  Medicare Premium Increases</a:t>
            </a:r>
          </a:p>
          <a:p>
            <a:pPr algn="ctr"/>
            <a:r>
              <a:rPr lang="en-US" altLang="en-US" sz="2800" b="1" dirty="0">
                <a:hlinkClick r:id="rId2"/>
              </a:rPr>
              <a:t>https://www.ssa.gov/pubs/EN-05-10536.pdf</a:t>
            </a:r>
            <a:endParaRPr lang="en-US" altLang="en-US" sz="2800" b="1" dirty="0"/>
          </a:p>
          <a:p>
            <a:pPr marL="0" indent="0" algn="ctr">
              <a:buNone/>
            </a:pPr>
            <a:r>
              <a:rPr lang="en-US" altLang="en-US" sz="2800" b="1" dirty="0"/>
              <a:t>Medicare Premiums for Higher Income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FBC428D-F836-40A0-BE43-568029F42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algn="ctr"/>
            <a:r>
              <a:rPr lang="en-US" altLang="en-US" dirty="0"/>
              <a:t>Always File If You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2351379-531A-422C-A088-7A048B18D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193088" cy="5181600"/>
          </a:xfrm>
        </p:spPr>
        <p:txBody>
          <a:bodyPr>
            <a:normAutofit fontScale="92500"/>
          </a:bodyPr>
          <a:lstStyle/>
          <a:p>
            <a:r>
              <a:rPr lang="en-US" altLang="en-US" sz="3600" dirty="0"/>
              <a:t>Qualify for a refundable credit</a:t>
            </a:r>
          </a:p>
          <a:p>
            <a:pPr lvl="1"/>
            <a:r>
              <a:rPr lang="en-US" altLang="en-US" sz="3600" dirty="0"/>
              <a:t>Earned Income Credit Under age 65 by 12/31/2018 For Federal</a:t>
            </a:r>
          </a:p>
          <a:p>
            <a:pPr lvl="2"/>
            <a:r>
              <a:rPr lang="en-US" altLang="en-US" sz="3200" dirty="0"/>
              <a:t>For State no income level – must be earned income – W2 or 1099 Misc.</a:t>
            </a:r>
          </a:p>
          <a:p>
            <a:r>
              <a:rPr lang="en-US" altLang="en-US" sz="3600" dirty="0"/>
              <a:t>Are under the age of 65 and do not have health insurance</a:t>
            </a:r>
          </a:p>
          <a:p>
            <a:r>
              <a:rPr lang="en-US" altLang="en-US" sz="3600" dirty="0"/>
              <a:t>Received First Time Homeowner credit in 2008 and are continuing to repay the credit</a:t>
            </a: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D9E5FFF-0FD0-423B-9E55-972560B16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algn="ctr"/>
            <a:r>
              <a:rPr lang="en-US" altLang="en-US" dirty="0"/>
              <a:t>Always File If You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3EEA5B4-5E22-4A88-887B-BFC0B760AC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8040688" cy="4038600"/>
          </a:xfrm>
        </p:spPr>
        <p:txBody>
          <a:bodyPr/>
          <a:lstStyle/>
          <a:p>
            <a:r>
              <a:rPr lang="en-US" altLang="en-US" sz="3600" dirty="0"/>
              <a:t>Made estimated tax payments</a:t>
            </a:r>
          </a:p>
          <a:p>
            <a:r>
              <a:rPr lang="en-US" altLang="en-US" sz="3600" dirty="0"/>
              <a:t>Had income tax withheld from wages or other distributions</a:t>
            </a:r>
          </a:p>
          <a:p>
            <a:r>
              <a:rPr lang="en-US" altLang="en-US" sz="3600" dirty="0"/>
              <a:t>Had carry over loss from previous years</a:t>
            </a:r>
          </a:p>
          <a:p>
            <a:r>
              <a:rPr lang="en-US" altLang="en-US" sz="3600" dirty="0"/>
              <a:t>Net Income </a:t>
            </a:r>
          </a:p>
          <a:p>
            <a:pPr lvl="1"/>
            <a:r>
              <a:rPr lang="en-US" altLang="en-US" sz="3600" dirty="0"/>
              <a:t>&gt; $400 from Self Employment</a:t>
            </a:r>
          </a:p>
          <a:p>
            <a:endParaRPr lang="en-US" altLang="en-US" sz="3000" dirty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48000"/>
            <a:ext cx="6019800" cy="1362075"/>
          </a:xfrm>
        </p:spPr>
        <p:txBody>
          <a:bodyPr/>
          <a:lstStyle/>
          <a:p>
            <a:r>
              <a:rPr lang="en-US" dirty="0"/>
              <a:t>Now for the changes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4862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93CD-36DC-4AAC-893E-6C77F8C4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Tax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1CE014-D2AE-4ECA-A377-1EF8580FA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963" y="1269086"/>
            <a:ext cx="7911274" cy="53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892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93CD-36DC-4AAC-893E-6C77F8C4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Tax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100CA-0632-4B7D-8AB8-E2C214FD5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219201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1613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7C73-0E50-48CF-A841-44093BBE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Income Tax Rate Changes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6D9C4-51EB-4C29-9E11-EEB62214A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97025"/>
            <a:ext cx="7772400" cy="52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4891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4B350-F9BA-455D-924E-982C8AD9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633"/>
            <a:ext cx="8077200" cy="14829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2018 TAX CODE CHANGE</a:t>
            </a:r>
            <a:br>
              <a:rPr lang="en-US" sz="3200" b="1" dirty="0"/>
            </a:br>
            <a:r>
              <a:rPr lang="en-US" sz="3200" b="1" dirty="0"/>
              <a:t>Increase Standard Deduction</a:t>
            </a:r>
            <a:br>
              <a:rPr lang="en-US" sz="3200" b="1" dirty="0"/>
            </a:br>
            <a:r>
              <a:rPr lang="en-US" sz="3200" b="1" dirty="0"/>
              <a:t>Eliminate Exemptions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F9C96-1FD5-4850-B5AE-EB0284A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953000"/>
          </a:xfrm>
        </p:spPr>
        <p:txBody>
          <a:bodyPr>
            <a:noAutofit/>
          </a:bodyPr>
          <a:lstStyle/>
          <a:p>
            <a:r>
              <a:rPr lang="en-US" sz="3000" b="1" dirty="0"/>
              <a:t>Standard Deduction Change </a:t>
            </a:r>
          </a:p>
          <a:p>
            <a:pPr marL="0" indent="0">
              <a:buNone/>
            </a:pPr>
            <a:r>
              <a:rPr lang="en-US" sz="3000" b="1" dirty="0"/>
              <a:t>	Below is for taxpayer over  65 </a:t>
            </a:r>
            <a:r>
              <a:rPr lang="en-US" sz="1000" b="1" dirty="0"/>
              <a:t> </a:t>
            </a:r>
            <a:r>
              <a:rPr lang="en-US" sz="3000" b="1" dirty="0"/>
              <a:t>	</a:t>
            </a:r>
          </a:p>
          <a:p>
            <a:pPr marL="0" indent="0">
              <a:buNone/>
            </a:pPr>
            <a:r>
              <a:rPr lang="en-US" sz="3000" b="1" dirty="0"/>
              <a:t>		2017				2018</a:t>
            </a:r>
          </a:p>
          <a:p>
            <a:pPr marL="0" indent="0">
              <a:buNone/>
            </a:pPr>
            <a:r>
              <a:rPr lang="en-US" sz="3000" b="1" dirty="0"/>
              <a:t>	  Single	Married	    Single      Married</a:t>
            </a:r>
          </a:p>
          <a:p>
            <a:pPr marL="0" indent="0">
              <a:buNone/>
            </a:pPr>
            <a:r>
              <a:rPr lang="en-US" sz="3000" b="1" dirty="0"/>
              <a:t>        $7,900	           $15,200	 $ 13,600      $26,600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Refer to IRS.Gov if Under 65</a:t>
            </a:r>
          </a:p>
          <a:p>
            <a:r>
              <a:rPr lang="en-US" sz="3000" b="1" dirty="0"/>
              <a:t>Exemptions – Eliminated  2017 Exemptions</a:t>
            </a:r>
          </a:p>
          <a:p>
            <a:pPr marL="457200" lvl="1" indent="0" algn="ctr">
              <a:buNone/>
            </a:pPr>
            <a:r>
              <a:rPr lang="en-US" sz="3000" b="1" dirty="0"/>
              <a:t>$4,050 Per Person on the Tax Return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2325674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BD4C2939-C15B-4826-AF62-15117F986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/>
              <a:t>2018 Tax Changes</a:t>
            </a:r>
            <a:br>
              <a:rPr lang="en-US" altLang="en-US" sz="3200" b="1" dirty="0"/>
            </a:br>
            <a:r>
              <a:rPr lang="en-US" altLang="en-US" sz="3200" b="1" dirty="0"/>
              <a:t>Standard Deduction Increases </a:t>
            </a:r>
            <a:br>
              <a:rPr lang="en-US" altLang="en-US" sz="3200" b="1" dirty="0"/>
            </a:br>
            <a:r>
              <a:rPr lang="en-US" altLang="en-US" sz="3200" b="1" dirty="0"/>
              <a:t>Exemptions Eliminated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5640A0B-BF2D-43EA-9873-3C89EBCDD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0713" y="1785938"/>
            <a:ext cx="7837487" cy="4941887"/>
          </a:xfrm>
        </p:spPr>
        <p:txBody>
          <a:bodyPr/>
          <a:lstStyle/>
          <a:p>
            <a:pPr marL="114300" indent="0">
              <a:buFont typeface="Wingdings" panose="05000000000000000000" pitchFamily="2" charset="2"/>
              <a:buNone/>
            </a:pPr>
            <a:r>
              <a:rPr lang="en-US" altLang="en-US" sz="2800" b="1" dirty="0"/>
              <a:t>				2017			2018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Single &gt; 65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Standard Deduction	  7,900	         13,600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Exemption			</a:t>
            </a:r>
            <a:r>
              <a:rPr lang="en-US" altLang="en-US" sz="2800" b="1" u="sng" dirty="0"/>
              <a:t>  4,050</a:t>
            </a:r>
            <a:r>
              <a:rPr lang="en-US" altLang="en-US" sz="2800" b="1" dirty="0"/>
              <a:t> 		</a:t>
            </a:r>
            <a:r>
              <a:rPr lang="en-US" altLang="en-US" sz="2800" b="1" u="sng" dirty="0"/>
              <a:t>       0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Total                                   11,950                   13,600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Married &gt; 65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Standard Deduction	15,200	         26,600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Exemption			</a:t>
            </a:r>
            <a:r>
              <a:rPr lang="en-US" altLang="en-US" sz="2800" b="1" u="sng" dirty="0"/>
              <a:t>  8,100</a:t>
            </a:r>
            <a:r>
              <a:rPr lang="en-US" altLang="en-US" sz="2800" b="1" dirty="0"/>
              <a:t>		</a:t>
            </a:r>
            <a:r>
              <a:rPr lang="en-US" altLang="en-US" sz="2800" b="1" u="sng" dirty="0"/>
              <a:t>        0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r>
              <a:rPr lang="en-US" altLang="en-US" sz="2800" b="1" dirty="0"/>
              <a:t>Total                                   23,300                   26,600</a:t>
            </a:r>
          </a:p>
          <a:p>
            <a:pPr marL="114300" indent="0" algn="just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4B350-F9BA-455D-924E-982C8AD9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7971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Change Effect if You Previously Itemized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F9C96-1FD5-4850-B5AE-EB0284A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54318"/>
            <a:ext cx="8077200" cy="5791200"/>
          </a:xfrm>
        </p:spPr>
        <p:txBody>
          <a:bodyPr>
            <a:noAutofit/>
          </a:bodyPr>
          <a:lstStyle/>
          <a:p>
            <a:pPr marL="514350" indent="-514350" algn="ctr">
              <a:buAutoNum type="arabicPlain" startAt="2017"/>
            </a:pPr>
            <a:r>
              <a:rPr lang="en-US" sz="2800" b="1" dirty="0"/>
              <a:t> Standard Deductions for over 65	</a:t>
            </a:r>
          </a:p>
          <a:p>
            <a:pPr marL="0" indent="0">
              <a:buNone/>
            </a:pPr>
            <a:r>
              <a:rPr lang="en-US" b="1" dirty="0"/>
              <a:t>                           Single   	Married	</a:t>
            </a:r>
          </a:p>
          <a:p>
            <a:pPr marL="0" indent="0">
              <a:buNone/>
            </a:pPr>
            <a:r>
              <a:rPr lang="en-US" sz="2800" b="1" dirty="0"/>
              <a:t>                                $7,900             $15,200	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Change to income for taxpayers who itemize</a:t>
            </a:r>
          </a:p>
          <a:p>
            <a:pPr marL="0" indent="0" algn="ctr">
              <a:buNone/>
            </a:pPr>
            <a:r>
              <a:rPr lang="en-US" sz="2800" b="1" dirty="0"/>
              <a:t>         2017 Itemized Deductions</a:t>
            </a:r>
          </a:p>
          <a:p>
            <a:pPr marL="0" indent="0">
              <a:buNone/>
            </a:pPr>
            <a:r>
              <a:rPr lang="en-US" sz="2800" b="1" dirty="0"/>
              <a:t>        	   	                    Single            Married</a:t>
            </a:r>
          </a:p>
          <a:p>
            <a:pPr marL="0" indent="0">
              <a:buNone/>
            </a:pPr>
            <a:r>
              <a:rPr lang="en-US" sz="2800" b="1" dirty="0"/>
              <a:t> Example		         10,000           20,000           </a:t>
            </a:r>
          </a:p>
          <a:p>
            <a:pPr marL="0" indent="0">
              <a:buNone/>
            </a:pPr>
            <a:r>
              <a:rPr lang="en-US" sz="2800" b="1" dirty="0"/>
              <a:t>2017 Exemption                </a:t>
            </a:r>
            <a:r>
              <a:rPr lang="en-US" sz="2800" b="1" u="sng" dirty="0"/>
              <a:t>4,050 </a:t>
            </a:r>
            <a:r>
              <a:rPr lang="en-US" sz="2800" b="1" dirty="0"/>
              <a:t>             </a:t>
            </a:r>
            <a:r>
              <a:rPr lang="en-US" sz="2800" b="1" u="sng" dirty="0"/>
              <a:t>8,100</a:t>
            </a:r>
          </a:p>
          <a:p>
            <a:pPr marL="0" indent="0">
              <a:buNone/>
            </a:pPr>
            <a:r>
              <a:rPr lang="en-US" sz="2800" b="1" dirty="0"/>
              <a:t>Income Reduction           14,050           28,100 	   </a:t>
            </a:r>
          </a:p>
          <a:p>
            <a:pPr marL="0" indent="0">
              <a:buNone/>
            </a:pPr>
            <a:r>
              <a:rPr lang="en-US" sz="2800" b="1" dirty="0"/>
              <a:t>2018 Standard Ded         </a:t>
            </a:r>
            <a:r>
              <a:rPr lang="en-US" sz="2800" b="1" u="sng" dirty="0"/>
              <a:t>13,300</a:t>
            </a:r>
            <a:r>
              <a:rPr lang="en-US" sz="2800" b="1" dirty="0"/>
              <a:t>           </a:t>
            </a:r>
            <a:r>
              <a:rPr lang="en-US" sz="2800" b="1" u="sng" dirty="0"/>
              <a:t>26,600</a:t>
            </a:r>
          </a:p>
          <a:p>
            <a:pPr marL="0" indent="0">
              <a:buNone/>
            </a:pPr>
            <a:r>
              <a:rPr lang="en-US" sz="2800" b="1" dirty="0"/>
              <a:t>Change in Deduction            750	             1,500</a:t>
            </a:r>
            <a:r>
              <a:rPr lang="en-US" sz="2800" b="1" u="sng" dirty="0"/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6156761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48000"/>
            <a:ext cx="6019800" cy="1362075"/>
          </a:xfrm>
        </p:spPr>
        <p:txBody>
          <a:bodyPr/>
          <a:lstStyle/>
          <a:p>
            <a:r>
              <a:rPr lang="en-US" dirty="0"/>
              <a:t>Do you Need to File your taxes</a:t>
            </a:r>
          </a:p>
        </p:txBody>
      </p:sp>
    </p:spTree>
    <p:extLst>
      <p:ext uri="{BB962C8B-B14F-4D97-AF65-F5344CB8AC3E}">
        <p14:creationId xmlns:p14="http://schemas.microsoft.com/office/powerpoint/2010/main" val="3968788032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CA1F-C249-49B4-AB7F-CC41021C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632"/>
            <a:ext cx="8001000" cy="1143000"/>
          </a:xfrm>
        </p:spPr>
        <p:txBody>
          <a:bodyPr/>
          <a:lstStyle/>
          <a:p>
            <a:pPr algn="ctr"/>
            <a:r>
              <a:rPr lang="en-US" dirty="0"/>
              <a:t>California Standard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1958-3538-4B70-ABC2-FC4E0C84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633"/>
            <a:ext cx="8077200" cy="52929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2018 California Standard Deduction</a:t>
            </a:r>
          </a:p>
          <a:p>
            <a:pPr lvl="1"/>
            <a:r>
              <a:rPr lang="en-US" b="1" dirty="0"/>
              <a:t>Single $4,401		Married $8,802</a:t>
            </a:r>
          </a:p>
          <a:p>
            <a:endParaRPr lang="en-US" b="1" dirty="0"/>
          </a:p>
          <a:p>
            <a:r>
              <a:rPr lang="en-US" b="1" dirty="0"/>
              <a:t>California no longer complies with the Federal Law pertaining to itemized deductions for taxes, mortgage interest ext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Note:  Social Security and interest of Savings Bonds are not considered income in California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60893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29000"/>
            <a:ext cx="6019800" cy="2971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Changes to what you can include in your itemized deductions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74775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4B350-F9BA-455D-924E-982C8AD9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2018 Changes to Itemized Medical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F9C96-1FD5-4850-B5AE-EB0284A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791200"/>
          </a:xfrm>
        </p:spPr>
        <p:txBody>
          <a:bodyPr>
            <a:noAutofit/>
          </a:bodyPr>
          <a:lstStyle/>
          <a:p>
            <a:r>
              <a:rPr lang="en-US" b="1" dirty="0"/>
              <a:t>Itemized Deductions Changes</a:t>
            </a:r>
          </a:p>
          <a:p>
            <a:pPr lvl="1"/>
            <a:r>
              <a:rPr lang="en-US" sz="3200" b="1" dirty="0"/>
              <a:t>Medical Deduction subject to 7.5% of AGI</a:t>
            </a:r>
          </a:p>
          <a:p>
            <a:pPr lvl="2"/>
            <a:r>
              <a:rPr lang="en-US" sz="3200" b="1" dirty="0"/>
              <a:t>Example  $20,000 AGI</a:t>
            </a:r>
          </a:p>
          <a:p>
            <a:pPr marL="1371600" lvl="3" indent="0">
              <a:buNone/>
            </a:pPr>
            <a:r>
              <a:rPr lang="en-US" sz="3200" b="1" dirty="0"/>
              <a:t>$20,000  AGI  X  7.5%  = $1,500</a:t>
            </a:r>
          </a:p>
          <a:p>
            <a:pPr marL="914400" lvl="2" indent="0">
              <a:buNone/>
            </a:pPr>
            <a:r>
              <a:rPr lang="en-US" sz="3200" b="1" dirty="0"/>
              <a:t>$3,000 Medical Expenses</a:t>
            </a:r>
          </a:p>
          <a:p>
            <a:pPr marL="514350" lvl="1" indent="0">
              <a:buNone/>
            </a:pPr>
            <a:r>
              <a:rPr lang="en-US" sz="3200" b="1" dirty="0"/>
              <a:t>    </a:t>
            </a:r>
            <a:r>
              <a:rPr lang="en-US" sz="3200" b="1" u="sng" dirty="0"/>
              <a:t>- 1,500  </a:t>
            </a:r>
            <a:r>
              <a:rPr lang="en-US" sz="3200" b="1" dirty="0"/>
              <a:t>75% of AGI</a:t>
            </a:r>
          </a:p>
          <a:p>
            <a:pPr marL="914400" lvl="2" indent="0">
              <a:buNone/>
            </a:pPr>
            <a:r>
              <a:rPr lang="en-US" sz="3200" b="1" dirty="0"/>
              <a:t>$ 1,500 </a:t>
            </a:r>
            <a:r>
              <a:rPr lang="en-US" sz="3000" b="1" dirty="0"/>
              <a:t>Amount of allowable deduction</a:t>
            </a:r>
            <a:r>
              <a:rPr lang="en-US" sz="2800" b="1" dirty="0"/>
              <a:t>.</a:t>
            </a:r>
          </a:p>
          <a:p>
            <a:pPr marL="914400" lvl="2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2019 Medical Deduction is subject to 10% of AGI</a:t>
            </a:r>
            <a:r>
              <a:rPr lang="en-US" sz="2800" b="1" dirty="0"/>
              <a:t>			</a:t>
            </a:r>
          </a:p>
          <a:p>
            <a:pPr marL="457200" lvl="1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800" b="1" dirty="0"/>
              <a:t>	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1962058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4B350-F9BA-455D-924E-982C8AD9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Itemized Deductions Changes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F9C96-1FD5-4850-B5AE-EB0284A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624" y="1066800"/>
            <a:ext cx="8077200" cy="5562600"/>
          </a:xfrm>
        </p:spPr>
        <p:txBody>
          <a:bodyPr>
            <a:noAutofit/>
          </a:bodyPr>
          <a:lstStyle/>
          <a:p>
            <a:r>
              <a:rPr lang="en-US" sz="2400" b="1" dirty="0"/>
              <a:t>Taxes you paid -  State and Local Sales tax, income and property taxes can not exceed $10,000  </a:t>
            </a:r>
            <a:r>
              <a:rPr lang="en-US" sz="2400" b="1" dirty="0">
                <a:solidFill>
                  <a:srgbClr val="FF0000"/>
                </a:solidFill>
              </a:rPr>
              <a:t>State of California does not agree you are able to deduct all</a:t>
            </a:r>
          </a:p>
          <a:p>
            <a:endParaRPr lang="en-US" sz="2400" b="1" dirty="0"/>
          </a:p>
          <a:p>
            <a:r>
              <a:rPr lang="en-US" sz="2400" b="1" dirty="0"/>
              <a:t>Mortgage Interest -  On Loans up to $750K on made  after Dec.  2017  </a:t>
            </a:r>
            <a:r>
              <a:rPr lang="en-US" sz="2400" b="1" dirty="0">
                <a:solidFill>
                  <a:srgbClr val="FF0000"/>
                </a:solidFill>
              </a:rPr>
              <a:t>State of California does not agree  and allows interest to be deducted on Mortgages over $750K</a:t>
            </a:r>
          </a:p>
          <a:p>
            <a:endParaRPr lang="en-US" sz="2400" b="1" dirty="0"/>
          </a:p>
          <a:p>
            <a:r>
              <a:rPr lang="en-US" sz="2400" b="1" dirty="0"/>
              <a:t>Interest on Line of Credit not deductible unless the debt is used to build, buy or improve the home – </a:t>
            </a:r>
            <a:r>
              <a:rPr lang="en-US" sz="2400" b="1" dirty="0">
                <a:solidFill>
                  <a:srgbClr val="FF0000"/>
                </a:solidFill>
              </a:rPr>
              <a:t>California has same rule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Mortgage Insurance is still Deductible </a:t>
            </a:r>
          </a:p>
          <a:p>
            <a:endParaRPr lang="en-US" sz="2000" b="1" dirty="0"/>
          </a:p>
          <a:p>
            <a:endParaRPr lang="en-US" sz="28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b="1" dirty="0"/>
              <a:t>	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5233082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4B350-F9BA-455D-924E-982C8AD9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Itemized Deductions Changes</a:t>
            </a:r>
            <a:br>
              <a:rPr lang="en-US" sz="3200" b="1" dirty="0"/>
            </a:br>
            <a:r>
              <a:rPr lang="en-US" sz="3200" b="1" dirty="0"/>
              <a:t>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F9C96-1FD5-4850-B5AE-EB0284A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696200" cy="4724400"/>
          </a:xfrm>
        </p:spPr>
        <p:txBody>
          <a:bodyPr>
            <a:noAutofit/>
          </a:bodyPr>
          <a:lstStyle/>
          <a:p>
            <a:r>
              <a:rPr lang="en-US" sz="2800" b="1" dirty="0"/>
              <a:t>Unreimbursed employee Expenses</a:t>
            </a:r>
          </a:p>
          <a:p>
            <a:pPr lvl="1"/>
            <a:r>
              <a:rPr lang="en-US" b="1" dirty="0"/>
              <a:t>Eliminated for Federal – </a:t>
            </a:r>
            <a:r>
              <a:rPr lang="en-US" b="1" dirty="0">
                <a:solidFill>
                  <a:srgbClr val="FF0000"/>
                </a:solidFill>
              </a:rPr>
              <a:t>Ok for California </a:t>
            </a:r>
            <a:endParaRPr lang="en-US" b="1" dirty="0"/>
          </a:p>
          <a:p>
            <a:r>
              <a:rPr lang="en-US" sz="2800" b="1" dirty="0"/>
              <a:t>Casualty losses  unless related to a Federal Disaster </a:t>
            </a:r>
            <a:r>
              <a:rPr lang="en-US" sz="2800" b="1" dirty="0">
                <a:solidFill>
                  <a:srgbClr val="FF0000"/>
                </a:solidFill>
              </a:rPr>
              <a:t> Same for California </a:t>
            </a:r>
            <a:endParaRPr lang="en-US" sz="2800" b="1" dirty="0"/>
          </a:p>
          <a:p>
            <a:r>
              <a:rPr lang="en-US" sz="2800" b="1" dirty="0"/>
              <a:t>Safe Deposit Box Rental, Tax Prep Fee, etc. Advisory Fees </a:t>
            </a:r>
          </a:p>
          <a:p>
            <a:pPr lvl="1"/>
            <a:r>
              <a:rPr lang="en-US" b="1" dirty="0"/>
              <a:t>Eliminated For Federal - </a:t>
            </a:r>
            <a:r>
              <a:rPr lang="en-US" b="1" dirty="0">
                <a:solidFill>
                  <a:srgbClr val="FF0000"/>
                </a:solidFill>
              </a:rPr>
              <a:t>Ok for California </a:t>
            </a:r>
            <a:endParaRPr lang="en-US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marL="1371600" lvl="3" indent="0">
              <a:buNone/>
            </a:pPr>
            <a:r>
              <a:rPr lang="en-US" sz="2800" b="1" dirty="0"/>
              <a:t>			</a:t>
            </a:r>
          </a:p>
          <a:p>
            <a:pPr marL="457200" lvl="1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800" b="1" dirty="0"/>
              <a:t>	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1366899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4B350-F9BA-455D-924E-982C8AD9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Other 2018 Tax  Code Changes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F9C96-1FD5-4850-B5AE-EB0284A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066800"/>
            <a:ext cx="8096250" cy="5715000"/>
          </a:xfrm>
        </p:spPr>
        <p:txBody>
          <a:bodyPr>
            <a:noAutofit/>
          </a:bodyPr>
          <a:lstStyle/>
          <a:p>
            <a:r>
              <a:rPr lang="en-US" sz="2800" b="1" dirty="0"/>
              <a:t>Medical Insurance – Required for 2018 </a:t>
            </a:r>
          </a:p>
          <a:p>
            <a:pPr lvl="1"/>
            <a:r>
              <a:rPr lang="en-US" sz="2400" b="1" dirty="0"/>
              <a:t>Eliminated in 2019</a:t>
            </a:r>
          </a:p>
          <a:p>
            <a:pPr lvl="1"/>
            <a:r>
              <a:rPr lang="en-US" sz="2400" b="1" dirty="0"/>
              <a:t> Penalty for not having Insurance in 2018</a:t>
            </a:r>
          </a:p>
          <a:p>
            <a:r>
              <a:rPr lang="en-US" sz="2800" b="1" dirty="0"/>
              <a:t>Alimony – 2018 – </a:t>
            </a:r>
          </a:p>
          <a:p>
            <a:pPr lvl="1"/>
            <a:r>
              <a:rPr lang="en-US" sz="2400" b="1" dirty="0"/>
              <a:t>Recipient reports Income  Payer reports Deduction</a:t>
            </a:r>
          </a:p>
          <a:p>
            <a:pPr lvl="1"/>
            <a:r>
              <a:rPr lang="en-US" sz="2400" b="1" dirty="0"/>
              <a:t>For agreements after 12/31/18 – No reporting</a:t>
            </a:r>
          </a:p>
          <a:p>
            <a:r>
              <a:rPr lang="en-US" sz="2800" b="1" dirty="0"/>
              <a:t>Moving Expenses are not deductible</a:t>
            </a:r>
          </a:p>
          <a:p>
            <a:r>
              <a:rPr lang="en-US" sz="2800" b="1" dirty="0"/>
              <a:t>Can no longer Recharacterize Roth Conversions</a:t>
            </a:r>
          </a:p>
          <a:p>
            <a:r>
              <a:rPr lang="en-US" sz="2800" b="1" dirty="0"/>
              <a:t>Student Loan Interest is still deductible</a:t>
            </a:r>
          </a:p>
          <a:p>
            <a:r>
              <a:rPr lang="en-US" sz="2800" b="1" dirty="0"/>
              <a:t>Solar related Energy credits for improvements to your home still deductible but not other Energy Credits</a:t>
            </a:r>
          </a:p>
          <a:p>
            <a:pPr marL="0" indent="0">
              <a:buNone/>
            </a:pPr>
            <a:endParaRPr lang="en-US" sz="2800" b="1" dirty="0"/>
          </a:p>
          <a:p>
            <a:pPr marL="1371600" lvl="3" indent="0">
              <a:buNone/>
            </a:pPr>
            <a:r>
              <a:rPr lang="en-US" sz="2800" b="1" dirty="0"/>
              <a:t>			</a:t>
            </a:r>
          </a:p>
          <a:p>
            <a:pPr marL="457200" lvl="1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800" b="1" dirty="0"/>
              <a:t>	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89130237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29000"/>
            <a:ext cx="6019800" cy="2971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How can I Reduce my tax bill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45537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40313C7-3C61-46A3-9760-F65207A03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928688"/>
          </a:xfrm>
        </p:spPr>
        <p:txBody>
          <a:bodyPr/>
          <a:lstStyle/>
          <a:p>
            <a:pPr algn="ctr"/>
            <a:r>
              <a:rPr lang="en-US" altLang="en-US" sz="3600" dirty="0"/>
              <a:t>Reduce Taxable income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DD311F0-378B-40FB-806C-17910EAC23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371601"/>
            <a:ext cx="7658100" cy="5257800"/>
          </a:xfrm>
        </p:spPr>
        <p:txBody>
          <a:bodyPr/>
          <a:lstStyle/>
          <a:p>
            <a:r>
              <a:rPr lang="en-US" altLang="en-US" sz="3600" dirty="0"/>
              <a:t>If you have a Large Carry forward Loss</a:t>
            </a:r>
          </a:p>
          <a:p>
            <a:pPr lvl="1"/>
            <a:r>
              <a:rPr lang="en-US" altLang="en-US" dirty="0"/>
              <a:t>IRS only allows $3,000 per year</a:t>
            </a:r>
          </a:p>
          <a:p>
            <a:pPr lvl="1"/>
            <a:r>
              <a:rPr lang="en-US" altLang="en-US" dirty="0"/>
              <a:t>Market is up – Sell Stock</a:t>
            </a:r>
          </a:p>
          <a:p>
            <a:pPr lvl="1"/>
            <a:r>
              <a:rPr lang="en-US" altLang="en-US" dirty="0"/>
              <a:t>Example</a:t>
            </a:r>
          </a:p>
          <a:p>
            <a:pPr lvl="2"/>
            <a:r>
              <a:rPr lang="en-US" altLang="en-US" sz="2600" dirty="0"/>
              <a:t>- 50,000 Carry Forward Loss from Prior Year</a:t>
            </a:r>
          </a:p>
          <a:p>
            <a:pPr lvl="2"/>
            <a:r>
              <a:rPr lang="en-US" altLang="en-US" sz="2600" dirty="0"/>
              <a:t>You purchased a stock at $50  Value Today is $100 Share sell some shares – apply the gain to the carry forward loss</a:t>
            </a:r>
          </a:p>
          <a:p>
            <a:endParaRPr lang="en-US" altLang="en-US" sz="2400" b="1" dirty="0"/>
          </a:p>
          <a:p>
            <a:r>
              <a:rPr lang="en-US" altLang="en-US" sz="2600" b="1" dirty="0"/>
              <a:t>Note – This must occur in the current tax year 12/31/18</a:t>
            </a:r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752732A-AB16-49C7-AFF0-289F06FE1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6201"/>
            <a:ext cx="8202612" cy="1447799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Reduce Taxes You Owe</a:t>
            </a:r>
            <a:br>
              <a:rPr lang="en-US" altLang="en-US" dirty="0"/>
            </a:br>
            <a:r>
              <a:rPr lang="en-US" altLang="en-US" dirty="0"/>
              <a:t>Tax Credits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58DEA2D3-27BD-4EF5-9B31-3C15CF1AF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1905000"/>
            <a:ext cx="8202612" cy="473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Tax Credits are better than Tax Deductions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Tax Deductions reduce your Taxable Income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Tax Credits are subtracted from the Taxes you owe</a:t>
            </a:r>
          </a:p>
          <a:p>
            <a:pPr>
              <a:defRPr/>
            </a:pPr>
            <a:r>
              <a:rPr lang="en-US" altLang="en-US" sz="2800" dirty="0"/>
              <a:t>Two types of Credits	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Refundable Tax Credits and Non Refundable Credit</a:t>
            </a:r>
          </a:p>
          <a:p>
            <a:pPr>
              <a:defRPr/>
            </a:pPr>
            <a:r>
              <a:rPr lang="en-US" altLang="en-US" sz="2700" dirty="0"/>
              <a:t>Refundable – IRS Pays you even if you don’t owe</a:t>
            </a:r>
          </a:p>
          <a:p>
            <a:pPr lvl="2">
              <a:defRPr/>
            </a:pPr>
            <a:r>
              <a:rPr lang="en-US" altLang="en-US" dirty="0">
                <a:ea typeface="+mn-ea"/>
                <a:cs typeface="+mn-cs"/>
              </a:rPr>
              <a:t>Child Tax Credit</a:t>
            </a:r>
          </a:p>
          <a:p>
            <a:pPr lvl="2">
              <a:defRPr/>
            </a:pPr>
            <a:r>
              <a:rPr lang="en-US" altLang="en-US" dirty="0">
                <a:ea typeface="+mn-ea"/>
                <a:cs typeface="+mn-cs"/>
              </a:rPr>
              <a:t>Earned Income Credit if under 65 for Federal</a:t>
            </a:r>
          </a:p>
          <a:p>
            <a:pPr lvl="3">
              <a:defRPr/>
            </a:pPr>
            <a:r>
              <a:rPr lang="en-US" altLang="en-US" dirty="0">
                <a:solidFill>
                  <a:srgbClr val="FF0000"/>
                </a:solidFill>
              </a:rPr>
              <a:t>State of California 19 + no age limit</a:t>
            </a:r>
            <a:endParaRPr lang="en-US" alt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lvl="2">
              <a:buFont typeface="Wingdings" panose="05000000000000000000" pitchFamily="2" charset="2"/>
              <a:buChar char="v"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5FE0EA1-B4A9-44E2-A7CF-995149C3E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Non Refundable</a:t>
            </a:r>
            <a:br>
              <a:rPr lang="en-US" altLang="en-US" dirty="0"/>
            </a:br>
            <a:r>
              <a:rPr lang="en-US" altLang="en-US" dirty="0"/>
              <a:t>Tax Credits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2EC8C89-B136-4F20-83B4-3BA8DAEB0E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12632"/>
            <a:ext cx="8001000" cy="536916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2800" b="1" dirty="0"/>
          </a:p>
          <a:p>
            <a:pPr>
              <a:defRPr/>
            </a:pPr>
            <a:r>
              <a:rPr lang="en-US" altLang="en-US" sz="2800" b="1" dirty="0"/>
              <a:t>Non Refundable Credits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You have to owe to get the credit</a:t>
            </a:r>
          </a:p>
          <a:p>
            <a:pPr lvl="2">
              <a:defRPr/>
            </a:pPr>
            <a:r>
              <a:rPr lang="en-US" altLang="en-US" b="1" dirty="0"/>
              <a:t>Retirement Savings Credit</a:t>
            </a:r>
          </a:p>
          <a:p>
            <a:pPr lvl="2">
              <a:defRPr/>
            </a:pPr>
            <a:r>
              <a:rPr lang="en-US" altLang="en-US" b="1" dirty="0"/>
              <a:t>Foreign Tax Credit usually appears on your Brokerage Account</a:t>
            </a:r>
          </a:p>
          <a:p>
            <a:pPr>
              <a:defRPr/>
            </a:pPr>
            <a:r>
              <a:rPr lang="en-US" altLang="en-US" sz="2800" b="1" dirty="0"/>
              <a:t>Can Not be Carried forward </a:t>
            </a:r>
          </a:p>
          <a:p>
            <a:pPr>
              <a:defRPr/>
            </a:pPr>
            <a:endParaRPr lang="en-US" altLang="en-US" sz="28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ea typeface="+mn-ea"/>
                <a:cs typeface="+mn-cs"/>
              </a:rPr>
              <a:t>Use it or loose it in that year</a:t>
            </a:r>
          </a:p>
          <a:p>
            <a:pPr lvl="2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Refer to IRS.gov for complete list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CD35D8E-4E16-4F52-AF5D-6FFA0AE9C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600200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/>
            <a:r>
              <a:rPr lang="en-US" altLang="en-US" sz="3600" dirty="0"/>
              <a:t>DO I REALLY NEED TO FILE</a:t>
            </a:r>
            <a:br>
              <a:rPr lang="en-US" altLang="en-US" sz="3600" dirty="0"/>
            </a:br>
            <a:r>
              <a:rPr lang="en-US" altLang="en-US" sz="3600" dirty="0"/>
              <a:t>Yes If for 2018</a:t>
            </a:r>
            <a:br>
              <a:rPr lang="en-US" altLang="en-US" dirty="0"/>
            </a:br>
            <a:r>
              <a:rPr lang="en-US" altLang="en-US" sz="3600" b="1" dirty="0">
                <a:solidFill>
                  <a:srgbClr val="FF0000"/>
                </a:solidFill>
              </a:rPr>
              <a:t>Gross Income </a:t>
            </a:r>
            <a:r>
              <a:rPr lang="en-US" altLang="en-US" sz="3600" dirty="0"/>
              <a:t>was At Least</a:t>
            </a:r>
            <a:endParaRPr lang="en-US" altLang="en-US" dirty="0"/>
          </a:p>
        </p:txBody>
      </p:sp>
      <p:sp>
        <p:nvSpPr>
          <p:cNvPr id="9219" name="Content Placeholder 3">
            <a:extLst>
              <a:ext uri="{FF2B5EF4-FFF2-40B4-BE49-F238E27FC236}">
                <a16:creationId xmlns:a16="http://schemas.microsoft.com/office/drawing/2014/main" id="{2931DC7C-98FA-402C-BDC1-E8FB2276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848600" cy="4876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Single</a:t>
            </a:r>
          </a:p>
          <a:p>
            <a:pPr lvl="1">
              <a:defRPr/>
            </a:pPr>
            <a:r>
              <a:rPr lang="en-US" b="1" dirty="0"/>
              <a:t>Under 65 			&gt;	$12,000</a:t>
            </a:r>
          </a:p>
          <a:p>
            <a:pPr lvl="1">
              <a:defRPr/>
            </a:pPr>
            <a:r>
              <a:rPr lang="en-US" b="1" dirty="0"/>
              <a:t>65 and older			&gt;	$13,600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/>
              <a:t>* ACA Requirement – If under 65 and have no health insurance – Must file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b="1" dirty="0"/>
              <a:t>Married Filing Joint</a:t>
            </a:r>
          </a:p>
          <a:p>
            <a:pPr lvl="1">
              <a:defRPr/>
            </a:pPr>
            <a:r>
              <a:rPr lang="en-US" b="1" dirty="0"/>
              <a:t>Both Under 65		&gt;	$24,000</a:t>
            </a:r>
          </a:p>
          <a:p>
            <a:pPr lvl="1">
              <a:defRPr/>
            </a:pPr>
            <a:r>
              <a:rPr lang="en-US" b="1" dirty="0"/>
              <a:t>One 65 Older			&gt;	$25,300</a:t>
            </a:r>
          </a:p>
          <a:p>
            <a:pPr lvl="1">
              <a:defRPr/>
            </a:pPr>
            <a:r>
              <a:rPr lang="en-US" b="1" dirty="0"/>
              <a:t>Both 65 and Older		&gt;	$26,600</a:t>
            </a:r>
          </a:p>
          <a:p>
            <a:pPr marL="5715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29000"/>
            <a:ext cx="6019800" cy="2971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dirty="0"/>
              <a:t>other tax tips</a:t>
            </a:r>
            <a:br>
              <a:rPr lang="en-US" sz="6700" dirty="0"/>
            </a:br>
            <a:br>
              <a:rPr lang="en-US" sz="6700" dirty="0"/>
            </a:b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3482613090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1B32C14-626B-4A9D-95B6-B0AF2230B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Other Tax Tips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87C20B8-16F2-4523-8547-CFB476BA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7713"/>
            <a:ext cx="8153400" cy="4535487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Understand “Taxable Events”</a:t>
            </a:r>
          </a:p>
          <a:p>
            <a:pPr lvl="1">
              <a:defRPr/>
            </a:pPr>
            <a:r>
              <a:rPr lang="en-US" dirty="0"/>
              <a:t>Dividends from Non IRA Brokerage Accounts</a:t>
            </a:r>
          </a:p>
          <a:p>
            <a:pPr lvl="1">
              <a:defRPr/>
            </a:pPr>
            <a:r>
              <a:rPr lang="en-US" dirty="0"/>
              <a:t>Financial Advisors “Churning” Brokerage Account Generating Capital Gains</a:t>
            </a:r>
          </a:p>
          <a:p>
            <a:pPr lvl="1">
              <a:defRPr/>
            </a:pPr>
            <a:r>
              <a:rPr lang="en-US" dirty="0"/>
              <a:t>Receiving a 1099</a:t>
            </a:r>
          </a:p>
          <a:p>
            <a:pPr lvl="1">
              <a:defRPr/>
            </a:pPr>
            <a:r>
              <a:rPr lang="en-US" dirty="0"/>
              <a:t>Rollovers from IRA to Roth</a:t>
            </a:r>
          </a:p>
          <a:p>
            <a:pPr lvl="1">
              <a:defRPr/>
            </a:pPr>
            <a:r>
              <a:rPr lang="en-US" dirty="0"/>
              <a:t>Distribution from IRA’s and Annuities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E4E2C35-FF60-4253-BF32-1D3A39E3A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Other Tax Tips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D4261E7-7F95-4DB6-A625-7903F63F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62597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Avoid Negative Income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Your Standard Deduction and Exemption is more than you Income and your Taxable income is Negative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Example – Married Filing Jointly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	      15,000 Adjusted Gross Income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u="sng" dirty="0"/>
              <a:t>           -26,600  Standard Deduction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                 (11,600)  Negative Income</a:t>
            </a:r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6529E6E-7271-4C67-8183-EB0B11ED3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/>
              <a:t>Other Tax Tips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5165A9D-1CED-4DB6-B5CA-4BE149D7FB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001000" cy="4952999"/>
          </a:xfrm>
        </p:spPr>
        <p:txBody>
          <a:bodyPr/>
          <a:lstStyle/>
          <a:p>
            <a:r>
              <a:rPr lang="en-US" altLang="en-US" sz="3600" dirty="0"/>
              <a:t>Options for Negative Income</a:t>
            </a:r>
          </a:p>
          <a:p>
            <a:pPr lvl="1"/>
            <a:r>
              <a:rPr lang="en-US" altLang="en-US" dirty="0"/>
              <a:t>Take more IRA Distributions</a:t>
            </a:r>
          </a:p>
          <a:p>
            <a:pPr lvl="1"/>
            <a:r>
              <a:rPr lang="en-US" altLang="en-US" dirty="0"/>
              <a:t>Sell some Stock  that generate a gain</a:t>
            </a:r>
          </a:p>
          <a:p>
            <a:pPr lvl="1"/>
            <a:r>
              <a:rPr lang="en-US" altLang="en-US" dirty="0"/>
              <a:t>Convert IRA to Roth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Be Careful – there are no more do overs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Note – This must occur in the current tax year, by December 31, 2018</a:t>
            </a:r>
          </a:p>
        </p:txBody>
      </p: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29000"/>
            <a:ext cx="6019800" cy="2971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dirty="0"/>
              <a:t>How do I file</a:t>
            </a:r>
            <a:br>
              <a:rPr lang="en-US" sz="6700" dirty="0"/>
            </a:br>
            <a:br>
              <a:rPr lang="en-US" sz="6700" dirty="0"/>
            </a:b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3670393589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3011533-5384-4AD7-8617-AD06CB8EE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295"/>
            <a:ext cx="7686675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>NEED TO FILE – HERE ARE SOME WAYS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B62563C-EFA2-452F-BF39-C5A6BC865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2368" y="990600"/>
            <a:ext cx="7620000" cy="56388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11200" b="1" dirty="0"/>
              <a:t>Utilize Professional Preparer 	</a:t>
            </a:r>
          </a:p>
          <a:p>
            <a:pPr lvl="1">
              <a:defRPr/>
            </a:pPr>
            <a:r>
              <a:rPr lang="en-US" altLang="en-US" sz="11200" b="1" dirty="0"/>
              <a:t>Enrolled Agent, CPA, HR Block, etc.</a:t>
            </a:r>
          </a:p>
          <a:p>
            <a:pPr>
              <a:defRPr/>
            </a:pPr>
            <a:endParaRPr lang="en-US" altLang="en-US" sz="11200" b="1" dirty="0"/>
          </a:p>
          <a:p>
            <a:pPr>
              <a:defRPr/>
            </a:pPr>
            <a:r>
              <a:rPr lang="en-US" altLang="en-US" sz="11200" b="1" dirty="0"/>
              <a:t>Free Filing</a:t>
            </a:r>
          </a:p>
          <a:p>
            <a:pPr lvl="1">
              <a:defRPr/>
            </a:pPr>
            <a:r>
              <a:rPr lang="en-US" altLang="en-US" sz="11200" b="1" dirty="0"/>
              <a:t>IRS.gov  or My Free Taxes	</a:t>
            </a:r>
          </a:p>
          <a:p>
            <a:pPr lvl="1">
              <a:defRPr/>
            </a:pPr>
            <a:r>
              <a:rPr lang="en-US" altLang="en-US" sz="11200" b="1" dirty="0"/>
              <a:t>&lt; $66,000 on line &lt; $54,000 in person</a:t>
            </a:r>
          </a:p>
          <a:p>
            <a:pPr lvl="1">
              <a:defRPr/>
            </a:pPr>
            <a:r>
              <a:rPr lang="en-US" altLang="en-US" sz="11200" b="1" dirty="0"/>
              <a:t>TCE Program for the Elderly  	</a:t>
            </a:r>
          </a:p>
          <a:p>
            <a:pPr marL="0" indent="0">
              <a:buNone/>
              <a:defRPr/>
            </a:pPr>
            <a:r>
              <a:rPr lang="en-US" altLang="en-US" sz="11200" b="1" dirty="0"/>
              <a:t> </a:t>
            </a:r>
          </a:p>
          <a:p>
            <a:pPr>
              <a:defRPr/>
            </a:pPr>
            <a:r>
              <a:rPr lang="en-US" altLang="en-US" sz="11200" b="1" dirty="0"/>
              <a:t>Handwrite forms</a:t>
            </a:r>
          </a:p>
          <a:p>
            <a:pPr lvl="1">
              <a:defRPr/>
            </a:pPr>
            <a:r>
              <a:rPr lang="en-US" altLang="en-US" sz="11200" b="1" dirty="0"/>
              <a:t>Obtain forms from irs.gov</a:t>
            </a:r>
          </a:p>
          <a:p>
            <a:pPr marL="0" indent="0">
              <a:buNone/>
              <a:defRPr/>
            </a:pPr>
            <a:endParaRPr lang="en-US" altLang="en-US" sz="11200" b="1" dirty="0"/>
          </a:p>
          <a:p>
            <a:pPr>
              <a:defRPr/>
            </a:pPr>
            <a:r>
              <a:rPr lang="en-US" altLang="en-US" sz="11200" b="1" dirty="0"/>
              <a:t>Tax Software – On Line 	</a:t>
            </a:r>
          </a:p>
          <a:p>
            <a:pPr lvl="1">
              <a:defRPr/>
            </a:pPr>
            <a:r>
              <a:rPr lang="en-US" altLang="en-US" sz="11200" b="1" dirty="0"/>
              <a:t>Turbo Tax, HR Block, Tax Act, Tax Slayer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en-US" sz="11200" dirty="0"/>
          </a:p>
          <a:p>
            <a:pPr lvl="1">
              <a:defRPr/>
            </a:pPr>
            <a:endParaRPr lang="en-US" altLang="en-US" sz="2400" dirty="0"/>
          </a:p>
          <a:p>
            <a:pPr lvl="1">
              <a:defRPr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		</a:t>
            </a:r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70A2-F5F7-4EE9-BE87-2C80E59A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or Not so Free Tax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7882C-7E1C-46C4-9226-ACAD3C3B3F16}"/>
              </a:ext>
            </a:extLst>
          </p:cNvPr>
          <p:cNvSpPr txBox="1"/>
          <p:nvPr/>
        </p:nvSpPr>
        <p:spPr>
          <a:xfrm>
            <a:off x="762000" y="1417638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TurboTax Federal Free Filing Option (Absolute Zero)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Tax slayer.com Free Federal ( Simply Free)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3Smart Tax Free Plan  - Liberty Tax – Free Federal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H&amp;R Block Online Free Edition (More Free)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TaxAct Free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FreeTaxUSA  Free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IRS Free File Fillable Forms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36831387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70A2-F5F7-4EE9-BE87-2C80E59A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Free or Not so Free Tax Software</a:t>
            </a:r>
            <a:br>
              <a:rPr lang="en-US" dirty="0"/>
            </a:br>
            <a:r>
              <a:rPr lang="en-US" dirty="0"/>
              <a:t>Have Restrictions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7882C-7E1C-46C4-9226-ACAD3C3B3F16}"/>
              </a:ext>
            </a:extLst>
          </p:cNvPr>
          <p:cNvSpPr txBox="1"/>
          <p:nvPr/>
        </p:nvSpPr>
        <p:spPr>
          <a:xfrm>
            <a:off x="930442" y="2209800"/>
            <a:ext cx="7924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Income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Age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Free Federal / Pay for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Limited Schedules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No Business Schedule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No Capital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Etc.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2662909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D7E8D3F-B689-4B8E-BE69-AE4647D24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39100" cy="1371600"/>
          </a:xfrm>
        </p:spPr>
        <p:txBody>
          <a:bodyPr/>
          <a:lstStyle/>
          <a:p>
            <a:pPr algn="ctr"/>
            <a:r>
              <a:rPr lang="en-US" altLang="en-US" sz="3600" dirty="0"/>
              <a:t>7 REASONS WHY THE IRS </a:t>
            </a:r>
            <a:br>
              <a:rPr lang="en-US" altLang="en-US" sz="3600" dirty="0"/>
            </a:br>
            <a:r>
              <a:rPr lang="en-US" altLang="en-US" sz="3600" dirty="0"/>
              <a:t>WILL AUDIT YOU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C99063E-2D04-4D4F-8E4A-70457FF33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7505700" cy="4343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Making Math Errors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000" b="1" dirty="0"/>
              <a:t>You’ll be hit with fines regardless of whether your mistake was intentional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000" b="1" dirty="0"/>
              <a:t>If your math is a little shaky use a Tax Software Program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Failing to Report Income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000" b="1" dirty="0"/>
              <a:t>If the IRS received a form it needs to be reported on your return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Too Many Charitable Deductions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000" b="1" dirty="0"/>
              <a:t>Have documentation for cash donations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000" b="1" dirty="0"/>
              <a:t>Non cash donations must be documented on special form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>
            <a:extLst>
              <a:ext uri="{FF2B5EF4-FFF2-40B4-BE49-F238E27FC236}">
                <a16:creationId xmlns:a16="http://schemas.microsoft.com/office/drawing/2014/main" id="{CAE74349-B1BE-4B1E-9B02-71C41E9AE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If you Receive an IRS Notice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5CC33-D7F9-4221-95AA-FB8A8764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/>
              <a:t>Respond immediately to notices</a:t>
            </a:r>
          </a:p>
          <a:p>
            <a:pPr lvl="2">
              <a:defRPr/>
            </a:pPr>
            <a:r>
              <a:rPr lang="en-US" sz="2600" b="1" dirty="0"/>
              <a:t>Reference Name and Number on notice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600" b="1" dirty="0"/>
          </a:p>
          <a:p>
            <a:pPr>
              <a:defRPr/>
            </a:pPr>
            <a:r>
              <a:rPr lang="en-US" b="1" dirty="0"/>
              <a:t>Complete Form 14039 Identity Theft Affidavit</a:t>
            </a:r>
          </a:p>
          <a:p>
            <a:pPr lvl="2">
              <a:defRPr/>
            </a:pPr>
            <a:r>
              <a:rPr lang="en-US" sz="2600" b="1" dirty="0"/>
              <a:t>Available at IRS.gov webpage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600" b="1" dirty="0"/>
          </a:p>
          <a:p>
            <a:pPr>
              <a:defRPr/>
            </a:pPr>
            <a:r>
              <a:rPr lang="en-US" b="1" dirty="0"/>
              <a:t>Remember – </a:t>
            </a:r>
          </a:p>
          <a:p>
            <a:pPr lvl="2">
              <a:defRPr/>
            </a:pPr>
            <a:r>
              <a:rPr lang="en-US" sz="2600" b="1" dirty="0"/>
              <a:t>IRS uses US mail to communicate with taxpayer</a:t>
            </a:r>
          </a:p>
          <a:p>
            <a:pPr lvl="2">
              <a:defRPr/>
            </a:pPr>
            <a:r>
              <a:rPr lang="en-US" sz="2600" b="1" dirty="0"/>
              <a:t>IRS never uses email or social media</a:t>
            </a:r>
          </a:p>
          <a:p>
            <a:pPr lvl="2">
              <a:defRPr/>
            </a:pPr>
            <a:r>
              <a:rPr lang="en-US" sz="2600" b="1" dirty="0"/>
              <a:t>IRS does not call you</a:t>
            </a:r>
          </a:p>
          <a:p>
            <a:pPr lvl="2">
              <a:defRPr/>
            </a:pPr>
            <a:endParaRPr lang="en-US" sz="2600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D477-1367-4034-9BBB-B8C396BF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457200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California Filing Requirement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E5921C-5F87-452A-A084-0419F475E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845231"/>
              </p:ext>
            </p:extLst>
          </p:nvPr>
        </p:nvGraphicFramePr>
        <p:xfrm>
          <a:off x="781050" y="1371600"/>
          <a:ext cx="8210550" cy="5334001"/>
        </p:xfrm>
        <a:graphic>
          <a:graphicData uri="http://schemas.openxmlformats.org/drawingml/2006/table">
            <a:tbl>
              <a:tblPr/>
              <a:tblGrid>
                <a:gridCol w="1406861">
                  <a:extLst>
                    <a:ext uri="{9D8B030D-6E8A-4147-A177-3AD203B41FA5}">
                      <a16:colId xmlns:a16="http://schemas.microsoft.com/office/drawing/2014/main" val="3056921093"/>
                    </a:ext>
                  </a:extLst>
                </a:gridCol>
                <a:gridCol w="1774489">
                  <a:extLst>
                    <a:ext uri="{9D8B030D-6E8A-4147-A177-3AD203B41FA5}">
                      <a16:colId xmlns:a16="http://schemas.microsoft.com/office/drawing/2014/main" val="2581784312"/>
                    </a:ext>
                  </a:extLst>
                </a:gridCol>
                <a:gridCol w="788313">
                  <a:extLst>
                    <a:ext uri="{9D8B030D-6E8A-4147-A177-3AD203B41FA5}">
                      <a16:colId xmlns:a16="http://schemas.microsoft.com/office/drawing/2014/main" val="3587533125"/>
                    </a:ext>
                  </a:extLst>
                </a:gridCol>
                <a:gridCol w="904411">
                  <a:extLst>
                    <a:ext uri="{9D8B030D-6E8A-4147-A177-3AD203B41FA5}">
                      <a16:colId xmlns:a16="http://schemas.microsoft.com/office/drawing/2014/main" val="3509929533"/>
                    </a:ext>
                  </a:extLst>
                </a:gridCol>
                <a:gridCol w="898627">
                  <a:extLst>
                    <a:ext uri="{9D8B030D-6E8A-4147-A177-3AD203B41FA5}">
                      <a16:colId xmlns:a16="http://schemas.microsoft.com/office/drawing/2014/main" val="1493709735"/>
                    </a:ext>
                  </a:extLst>
                </a:gridCol>
                <a:gridCol w="753393">
                  <a:extLst>
                    <a:ext uri="{9D8B030D-6E8A-4147-A177-3AD203B41FA5}">
                      <a16:colId xmlns:a16="http://schemas.microsoft.com/office/drawing/2014/main" val="3289474873"/>
                    </a:ext>
                  </a:extLst>
                </a:gridCol>
                <a:gridCol w="745237">
                  <a:extLst>
                    <a:ext uri="{9D8B030D-6E8A-4147-A177-3AD203B41FA5}">
                      <a16:colId xmlns:a16="http://schemas.microsoft.com/office/drawing/2014/main" val="941404094"/>
                    </a:ext>
                  </a:extLst>
                </a:gridCol>
                <a:gridCol w="939219">
                  <a:extLst>
                    <a:ext uri="{9D8B030D-6E8A-4147-A177-3AD203B41FA5}">
                      <a16:colId xmlns:a16="http://schemas.microsoft.com/office/drawing/2014/main" val="2780623891"/>
                    </a:ext>
                  </a:extLst>
                </a:gridCol>
              </a:tblGrid>
              <a:tr h="79148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Filing Status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Age as of December 31, 2018*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California Gross Income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California Adjusted Gross Income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47972"/>
                  </a:ext>
                </a:extLst>
              </a:tr>
              <a:tr h="546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Dependents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Dependents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94153"/>
                  </a:ext>
                </a:extLst>
              </a:tr>
              <a:tr h="942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0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2 or more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0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2 or more</a:t>
                      </a:r>
                    </a:p>
                  </a:txBody>
                  <a:tcPr marL="15140" marR="15140" marT="15140" marB="151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18523"/>
                  </a:ext>
                </a:extLst>
              </a:tr>
              <a:tr h="531650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</a:rPr>
                        <a:t>Single or head of household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</a:rPr>
                        <a:t>Under 65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$17,693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$29,926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$39,101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$14,154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$26,387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$35,562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43010"/>
                  </a:ext>
                </a:extLst>
              </a:tr>
              <a:tr h="346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</a:rPr>
                        <a:t>65 or older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$23,593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$32,768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$40,108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$20,054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$29,229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$36,569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883"/>
                  </a:ext>
                </a:extLst>
              </a:tr>
              <a:tr h="498722">
                <a:tc rowSpan="3"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</a:rPr>
                        <a:t>Married/RDP filing jointly or separately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</a:rPr>
                        <a:t>Under 65 (both spouses/RDPs)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$35,388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$47,621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$56,796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$28,312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$40,545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$49,720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284362"/>
                  </a:ext>
                </a:extLst>
              </a:tr>
              <a:tr h="499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</a:rPr>
                        <a:t>65 or older (one spouse)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$41,288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$50,463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$57,803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$34,212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$43,387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$50,727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04167"/>
                  </a:ext>
                </a:extLst>
              </a:tr>
              <a:tr h="1177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 b="1" dirty="0">
                        <a:effectLst/>
                      </a:endParaRPr>
                    </a:p>
                    <a:p>
                      <a:pPr fontAlgn="t"/>
                      <a:r>
                        <a:rPr lang="en-US" sz="1400" b="1" dirty="0">
                          <a:effectLst/>
                        </a:rPr>
                        <a:t>65 or older 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(both spouses/RDPs)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$47,188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$56,363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$63,703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$40,112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$49,287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$56,627</a:t>
                      </a:r>
                    </a:p>
                  </a:txBody>
                  <a:tcPr marL="15140" marR="15140" marT="15140" marB="15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8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08833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FBC5-5548-4F91-B2EA-915D620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276600"/>
            <a:ext cx="6019800" cy="3886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dirty="0"/>
              <a:t>need more information</a:t>
            </a:r>
            <a:br>
              <a:rPr lang="en-US" sz="6700" dirty="0"/>
            </a:br>
            <a:br>
              <a:rPr lang="en-US" sz="6700" dirty="0"/>
            </a:b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3078559027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81AB663-E9B9-41E6-9106-551E40564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39100" cy="1371600"/>
          </a:xfrm>
        </p:spPr>
        <p:txBody>
          <a:bodyPr/>
          <a:lstStyle/>
          <a:p>
            <a:pPr algn="ctr"/>
            <a:r>
              <a:rPr lang="en-US" altLang="en-US" sz="3600" dirty="0"/>
              <a:t>7 REASONS WHY THE IRS </a:t>
            </a:r>
            <a:br>
              <a:rPr lang="en-US" altLang="en-US" sz="3600" dirty="0"/>
            </a:br>
            <a:r>
              <a:rPr lang="en-US" altLang="en-US" sz="3600" dirty="0"/>
              <a:t>WILL AUDIT YOU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F760DA4-740A-47B7-9D3D-DEE590BCA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639050" cy="480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Reporting too many Losses on Schedule C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Is this a  Business or a Hobby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Reporting too many Work Expenses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Was the purchase absolutely necessary to performing my work duties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Claiming a home office deduction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Home office can qualify if you use it for work and work only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0" lvl="1" indent="0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  <a:cs typeface="+mn-cs"/>
              </a:rPr>
              <a:t>Using nice, neat, round numbers</a:t>
            </a:r>
          </a:p>
          <a:p>
            <a:pPr marL="400050" lvl="2" indent="0">
              <a:buSzPct val="60000"/>
              <a:buFont typeface="Wingdings" panose="05000000000000000000" pitchFamily="2" charset="2"/>
              <a:buNone/>
              <a:defRPr/>
            </a:pPr>
            <a:r>
              <a:rPr lang="en-US" sz="2000" b="1" dirty="0">
                <a:ea typeface="+mn-ea"/>
                <a:cs typeface="+mn-cs"/>
              </a:rPr>
              <a:t>Round to the nearest whole dollar and not to the nearest 100</a:t>
            </a:r>
          </a:p>
          <a:p>
            <a:pPr marL="400050" lvl="2" indent="0">
              <a:buSzPct val="60000"/>
              <a:buFont typeface="Wingdings" panose="05000000000000000000" pitchFamily="2" charset="2"/>
              <a:buNone/>
              <a:defRPr/>
            </a:pPr>
            <a:endParaRPr lang="en-US" sz="20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>
            <a:extLst>
              <a:ext uri="{FF2B5EF4-FFF2-40B4-BE49-F238E27FC236}">
                <a16:creationId xmlns:a16="http://schemas.microsoft.com/office/drawing/2014/main" id="{3AFB6A38-FD2B-4115-89C2-3A027D79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8275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IRS.GOV</a:t>
            </a:r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2AEE595B-11E3-4230-8EAF-754A2FF3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32838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AA8D3207-526A-4B26-BABD-A064A4478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How To Find Answers to Your Tax Questions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648DA22C-2845-40CE-AD47-E8E399050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800" dirty="0"/>
              <a:t>Google your Question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sz="4800" dirty="0"/>
          </a:p>
        </p:txBody>
      </p:sp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come tax questions">
            <a:extLst>
              <a:ext uri="{FF2B5EF4-FFF2-40B4-BE49-F238E27FC236}">
                <a16:creationId xmlns:a16="http://schemas.microsoft.com/office/drawing/2014/main" id="{8BFC2EB3-050A-4835-A754-6AD1E78F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0" y="533400"/>
            <a:ext cx="7767820" cy="57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FB7B91D-37DF-4A35-A1F7-2C2F5AB02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Taxable vs. Non Taxable Income</a:t>
            </a: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94BFECED-6762-4881-B4C7-EF2EA292CC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12632"/>
            <a:ext cx="8193088" cy="5216768"/>
          </a:xfrm>
        </p:spPr>
        <p:txBody>
          <a:bodyPr>
            <a:normAutofit/>
          </a:bodyPr>
          <a:lstStyle/>
          <a:p>
            <a:r>
              <a:rPr lang="en-US" altLang="en-US" dirty="0"/>
              <a:t>Examples of Non Taxable Income</a:t>
            </a:r>
          </a:p>
          <a:p>
            <a:pPr lvl="1"/>
            <a:r>
              <a:rPr lang="en-US" altLang="en-US" dirty="0"/>
              <a:t>Insurance Proceeds, Death Payments, </a:t>
            </a:r>
          </a:p>
          <a:p>
            <a:pPr lvl="1"/>
            <a:r>
              <a:rPr lang="en-US" altLang="en-US" dirty="0"/>
              <a:t>Federal Income Tax Refund, Injury Payments</a:t>
            </a:r>
          </a:p>
          <a:p>
            <a:pPr lvl="1"/>
            <a:r>
              <a:rPr lang="en-US" altLang="en-US" dirty="0"/>
              <a:t>Gifts, bequests and inheritances</a:t>
            </a:r>
          </a:p>
          <a:p>
            <a:pPr lvl="1"/>
            <a:r>
              <a:rPr lang="en-US" altLang="en-US" dirty="0"/>
              <a:t>Damage awards for physical injury</a:t>
            </a:r>
          </a:p>
          <a:p>
            <a:pPr lvl="1"/>
            <a:r>
              <a:rPr lang="en-US" altLang="en-US" dirty="0"/>
              <a:t>Child Support, Welfare Benefits</a:t>
            </a:r>
          </a:p>
          <a:p>
            <a:pPr lvl="1"/>
            <a:r>
              <a:rPr lang="en-US" altLang="en-US" dirty="0"/>
              <a:t>Reimbursement of qualified adoption expenses</a:t>
            </a:r>
          </a:p>
          <a:p>
            <a:pPr lvl="1"/>
            <a:r>
              <a:rPr lang="en-US" altLang="en-US" dirty="0"/>
              <a:t>Long Term Care  sometimes could be taxable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Refer to IRS.Gov for a complete list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32C08C6-8D4C-4111-957C-0EEAAEA28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Taxable vs. Non Taxable Income</a:t>
            </a:r>
          </a:p>
        </p:txBody>
      </p:sp>
      <p:sp>
        <p:nvSpPr>
          <p:cNvPr id="9219" name="Content Placeholder 3">
            <a:extLst>
              <a:ext uri="{FF2B5EF4-FFF2-40B4-BE49-F238E27FC236}">
                <a16:creationId xmlns:a16="http://schemas.microsoft.com/office/drawing/2014/main" id="{276F3555-378A-42B5-AF3C-A784E20AA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76401"/>
            <a:ext cx="8193088" cy="4953000"/>
          </a:xfrm>
        </p:spPr>
        <p:txBody>
          <a:bodyPr>
            <a:normAutofit/>
          </a:bodyPr>
          <a:lstStyle/>
          <a:p>
            <a:r>
              <a:rPr lang="en-US" altLang="en-US" dirty="0"/>
              <a:t>Examples of Taxable Income</a:t>
            </a:r>
          </a:p>
          <a:p>
            <a:pPr lvl="1"/>
            <a:r>
              <a:rPr lang="en-US" altLang="en-US" dirty="0"/>
              <a:t>Wages, SS Income, Pensions, Alimony</a:t>
            </a:r>
          </a:p>
          <a:p>
            <a:pPr lvl="1"/>
            <a:r>
              <a:rPr lang="en-US" altLang="en-US" dirty="0"/>
              <a:t>IRA Distributions, Gambling Winning, Interest, Dividends, Capital Gains, Unemployment</a:t>
            </a:r>
          </a:p>
          <a:p>
            <a:pPr lvl="1"/>
            <a:r>
              <a:rPr lang="en-US" altLang="en-US" dirty="0"/>
              <a:t>Back Pay, Bonuses and Awards, Rents</a:t>
            </a:r>
          </a:p>
          <a:p>
            <a:pPr lvl="1"/>
            <a:r>
              <a:rPr lang="en-US" altLang="en-US" dirty="0"/>
              <a:t>Severance Pay, State Tax refund (sometimes)</a:t>
            </a:r>
          </a:p>
          <a:p>
            <a:pPr lvl="1"/>
            <a:r>
              <a:rPr lang="en-US" altLang="en-US" dirty="0"/>
              <a:t>Cancelled / Forgiven Debt</a:t>
            </a:r>
          </a:p>
          <a:p>
            <a:pPr lvl="1"/>
            <a:r>
              <a:rPr lang="en-US" altLang="en-US" dirty="0"/>
              <a:t>Non – cash income from bartering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Refer to IRS.Gov for a complete list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0DB747A-CCE3-44F7-AA93-E759846B9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Is My Social Security Income Taxable?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6DEE1-7738-45B4-969A-3B87BD22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633"/>
            <a:ext cx="8269288" cy="4988168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Single – </a:t>
            </a:r>
          </a:p>
          <a:p>
            <a:pPr lvl="1">
              <a:defRPr/>
            </a:pPr>
            <a:r>
              <a:rPr lang="en-US" sz="2400" b="1" dirty="0"/>
              <a:t>Combined Income $25,000 to $34,000 </a:t>
            </a:r>
          </a:p>
          <a:p>
            <a:pPr lvl="2">
              <a:defRPr/>
            </a:pPr>
            <a:r>
              <a:rPr lang="en-US" b="1" dirty="0"/>
              <a:t>Up to 50% of Social Security Income is Taxable Income</a:t>
            </a:r>
          </a:p>
          <a:p>
            <a:pPr lvl="1">
              <a:defRPr/>
            </a:pPr>
            <a:r>
              <a:rPr lang="en-US" sz="2400" b="1" dirty="0"/>
              <a:t>Combined Income &gt; $34,000 </a:t>
            </a:r>
          </a:p>
          <a:p>
            <a:pPr lvl="2">
              <a:defRPr/>
            </a:pPr>
            <a:r>
              <a:rPr lang="en-US" b="1" dirty="0"/>
              <a:t>Up 85 % of Social Security Income is Taxable Income </a:t>
            </a:r>
          </a:p>
          <a:p>
            <a:pPr marL="914400" lvl="2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sz="2400" b="1" dirty="0"/>
              <a:t>Married Filling Jointly -</a:t>
            </a:r>
          </a:p>
          <a:p>
            <a:pPr lvl="1">
              <a:defRPr/>
            </a:pPr>
            <a:r>
              <a:rPr lang="en-US" sz="2400" b="1" dirty="0">
                <a:ea typeface="+mn-ea"/>
                <a:cs typeface="+mn-cs"/>
              </a:rPr>
              <a:t>Combined Income $ 32,000 to $44,000</a:t>
            </a:r>
          </a:p>
          <a:p>
            <a:pPr lvl="2">
              <a:defRPr/>
            </a:pPr>
            <a:r>
              <a:rPr lang="en-US" b="1" dirty="0">
                <a:ea typeface="+mn-ea"/>
                <a:cs typeface="+mn-cs"/>
              </a:rPr>
              <a:t>Up to 50% of Social Security Income is Taxable Income</a:t>
            </a:r>
          </a:p>
          <a:p>
            <a:pPr lvl="1">
              <a:defRPr/>
            </a:pPr>
            <a:r>
              <a:rPr lang="en-US" sz="2400" b="1" dirty="0">
                <a:ea typeface="+mn-ea"/>
                <a:cs typeface="+mn-cs"/>
              </a:rPr>
              <a:t>Combined Income  &gt; $44,000</a:t>
            </a:r>
          </a:p>
          <a:p>
            <a:pPr lvl="2">
              <a:defRPr/>
            </a:pPr>
            <a:r>
              <a:rPr lang="en-US" b="1" dirty="0"/>
              <a:t>Up 85 % of Social Security Income is Taxable Income </a:t>
            </a:r>
          </a:p>
          <a:p>
            <a:pPr lvl="1"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8EB2E2C-47D5-47BC-8012-DAC820A3A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en-US" altLang="en-US" dirty="0"/>
              <a:t>What is Combined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5B1BE-799F-4FD5-8DC2-299E2BE6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752600"/>
            <a:ext cx="8726487" cy="4891088"/>
          </a:xfrm>
        </p:spPr>
        <p:txBody>
          <a:bodyPr/>
          <a:lstStyle/>
          <a:p>
            <a:pPr lvl="1">
              <a:defRPr/>
            </a:pPr>
            <a:r>
              <a:rPr lang="en-US" b="1" dirty="0">
                <a:ea typeface="+mn-ea"/>
                <a:cs typeface="+mn-cs"/>
              </a:rPr>
              <a:t>Combined Income =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ea typeface="+mn-ea"/>
                <a:cs typeface="+mn-cs"/>
              </a:rPr>
              <a:t>+½ of your Total Social Security Income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ea typeface="+mn-ea"/>
                <a:cs typeface="+mn-cs"/>
              </a:rPr>
              <a:t>+ Other Income</a:t>
            </a:r>
          </a:p>
          <a:p>
            <a:pPr lvl="3">
              <a:defRPr/>
            </a:pPr>
            <a:r>
              <a:rPr lang="en-US" sz="2800" b="1" dirty="0">
                <a:ea typeface="+mn-ea"/>
                <a:cs typeface="+mn-cs"/>
              </a:rPr>
              <a:t>Wages, Pension, Annuity, Investment Income (Capital Gain, Dividends, etc.) IRA withdrawals, Rental Income, tax exempt interest</a:t>
            </a:r>
          </a:p>
          <a:p>
            <a:pPr lvl="3">
              <a:defRPr/>
            </a:pPr>
            <a:r>
              <a:rPr lang="en-US" sz="2800" b="1" dirty="0">
                <a:ea typeface="+mn-ea"/>
                <a:cs typeface="+mn-cs"/>
              </a:rPr>
              <a:t>Roth IRA withdrawals do not count but bond interest does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ea typeface="+mn-ea"/>
                <a:cs typeface="+mn-cs"/>
              </a:rPr>
              <a:t>= Combined Income</a:t>
            </a:r>
          </a:p>
          <a:p>
            <a:pPr lvl="2">
              <a:defRPr/>
            </a:pPr>
            <a:endParaRPr lang="en-US" sz="32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3B9413-CDA0-4102-82C4-E80385AFE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Is My Social Security Taxable</a:t>
            </a:r>
            <a:br>
              <a:rPr lang="en-US" altLang="en-US" dirty="0"/>
            </a:br>
            <a:r>
              <a:rPr lang="en-US" altLang="en-US" dirty="0"/>
              <a:t>Example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874E954-EE70-4C99-83B7-595AB498FD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59713" cy="4343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/>
              <a:t>Example for Single Person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/>
              <a:t>	$</a:t>
            </a:r>
            <a:r>
              <a:rPr lang="en-US" altLang="en-US" b="1" u="sng" dirty="0"/>
              <a:t>14,000</a:t>
            </a:r>
            <a:r>
              <a:rPr lang="en-US" altLang="en-US" b="1" dirty="0"/>
              <a:t>	Social Security Benefit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/>
              <a:t>      7,000	            ½ Social Security	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/>
              <a:t>  +</a:t>
            </a:r>
            <a:r>
              <a:rPr lang="en-US" altLang="en-US" b="1" u="sng" dirty="0"/>
              <a:t> 30,000    </a:t>
            </a:r>
            <a:r>
              <a:rPr lang="en-US" altLang="en-US" b="1" dirty="0"/>
              <a:t>	All other Combined Income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/>
              <a:t>  37,000	Total is &gt; $34,000 base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b="1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/>
              <a:t>Up to 85 % of the total Social Security or $11,900 will be added to all other taxable income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1716</Words>
  <Application>Microsoft Office PowerPoint</Application>
  <PresentationFormat>On-screen Show (4:3)</PresentationFormat>
  <Paragraphs>397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Georgia</vt:lpstr>
      <vt:lpstr>Tahoma</vt:lpstr>
      <vt:lpstr>Wingdings</vt:lpstr>
      <vt:lpstr>Training</vt:lpstr>
      <vt:lpstr>2018  tax Cut and Jobs Act  how do they affect you </vt:lpstr>
      <vt:lpstr>Do you Need to File your taxes</vt:lpstr>
      <vt:lpstr>DO I REALLY NEED TO FILE Yes If for 2018 Gross Income was At Least</vt:lpstr>
      <vt:lpstr>California Filing Requirement </vt:lpstr>
      <vt:lpstr>Taxable vs. Non Taxable Income</vt:lpstr>
      <vt:lpstr>Taxable vs. Non Taxable Income</vt:lpstr>
      <vt:lpstr>Is My Social Security Income Taxable?</vt:lpstr>
      <vt:lpstr>What is Combined Income</vt:lpstr>
      <vt:lpstr>Is My Social Security Taxable Example</vt:lpstr>
      <vt:lpstr> What Determines My Medicare Premium Based on Your MAGI Modified Adjusted Gross income</vt:lpstr>
      <vt:lpstr>Always File If You</vt:lpstr>
      <vt:lpstr>Always File If You</vt:lpstr>
      <vt:lpstr>Now for the changes </vt:lpstr>
      <vt:lpstr>2018 Tax Form</vt:lpstr>
      <vt:lpstr>2018 Tax Form</vt:lpstr>
      <vt:lpstr>2018 Income Tax Rate Changes</vt:lpstr>
      <vt:lpstr>2018 TAX CODE CHANGE Increase Standard Deduction Eliminate Exemptions</vt:lpstr>
      <vt:lpstr>2018 Tax Changes Standard Deduction Increases  Exemptions Eliminated</vt:lpstr>
      <vt:lpstr>Change Effect if You Previously Itemized</vt:lpstr>
      <vt:lpstr>California Standard Deduction</vt:lpstr>
      <vt:lpstr>  Changes to what you can include in your itemized deductions  </vt:lpstr>
      <vt:lpstr>2018 Changes to Itemized Medical</vt:lpstr>
      <vt:lpstr>Itemized Deductions Changes</vt:lpstr>
      <vt:lpstr>Itemized Deductions Changes Other</vt:lpstr>
      <vt:lpstr>Other 2018 Tax  Code Changes </vt:lpstr>
      <vt:lpstr>  How can I Reduce my tax bill  </vt:lpstr>
      <vt:lpstr>Reduce Taxable income </vt:lpstr>
      <vt:lpstr>Reduce Taxes You Owe Tax Credits</vt:lpstr>
      <vt:lpstr>Non Refundable Tax Credits</vt:lpstr>
      <vt:lpstr>  other tax tips  </vt:lpstr>
      <vt:lpstr>Other Tax Tips</vt:lpstr>
      <vt:lpstr>Other Tax Tips</vt:lpstr>
      <vt:lpstr>Other Tax Tips </vt:lpstr>
      <vt:lpstr>  How do I file  </vt:lpstr>
      <vt:lpstr>NEED TO FILE – HERE ARE SOME WAYS</vt:lpstr>
      <vt:lpstr>Free or Not so Free Tax Software</vt:lpstr>
      <vt:lpstr>Free or Not so Free Tax Software Have Restrictions</vt:lpstr>
      <vt:lpstr>7 REASONS WHY THE IRS  WILL AUDIT YOU</vt:lpstr>
      <vt:lpstr>If you Receive an IRS Notice</vt:lpstr>
      <vt:lpstr>  need more information  </vt:lpstr>
      <vt:lpstr>7 REASONS WHY THE IRS  WILL AUDIT YOU</vt:lpstr>
      <vt:lpstr>PowerPoint Presentation</vt:lpstr>
      <vt:lpstr>How To Find Answers to Your Tax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2018-10-25T13:37:41Z</dcterms:created>
  <dcterms:modified xsi:type="dcterms:W3CDTF">2019-02-16T22:51:43Z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